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3"/>
  </p:notesMasterIdLst>
  <p:sldIdLst>
    <p:sldId id="283" r:id="rId5"/>
    <p:sldId id="287" r:id="rId6"/>
    <p:sldId id="288" r:id="rId7"/>
    <p:sldId id="289" r:id="rId8"/>
    <p:sldId id="310" r:id="rId9"/>
    <p:sldId id="304" r:id="rId10"/>
    <p:sldId id="311" r:id="rId11"/>
    <p:sldId id="305" r:id="rId12"/>
    <p:sldId id="312" r:id="rId13"/>
    <p:sldId id="303" r:id="rId14"/>
    <p:sldId id="299" r:id="rId15"/>
    <p:sldId id="300" r:id="rId16"/>
    <p:sldId id="301" r:id="rId17"/>
    <p:sldId id="302" r:id="rId18"/>
    <p:sldId id="307" r:id="rId19"/>
    <p:sldId id="309" r:id="rId20"/>
    <p:sldId id="306" r:id="rId21"/>
    <p:sldId id="308" r:id="rId22"/>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82762"/>
    <a:srgbClr val="183F8A"/>
    <a:srgbClr val="02594B"/>
    <a:srgbClr val="F8A03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3BF4829-31A4-4D2F-A812-5F787CE29A04}" v="13" dt="2023-09-22T07:14:48.643"/>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92" autoAdjust="0"/>
  </p:normalViewPr>
  <p:slideViewPr>
    <p:cSldViewPr>
      <p:cViewPr varScale="1">
        <p:scale>
          <a:sx n="101" d="100"/>
          <a:sy n="101" d="100"/>
        </p:scale>
        <p:origin x="1914"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about:blank"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about:blank"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clienten</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nl-NL"/>
        </a:p>
      </c:txPr>
    </c:title>
    <c:autoTitleDeleted val="0"/>
    <c:plotArea>
      <c:layout/>
      <c:lineChart>
        <c:grouping val="standard"/>
        <c:varyColors val="0"/>
        <c:ser>
          <c:idx val="0"/>
          <c:order val="0"/>
          <c:tx>
            <c:strRef>
              <c:f>Blad1!$B$4</c:f>
              <c:strCache>
                <c:ptCount val="1"/>
                <c:pt idx="0">
                  <c:v>thuis</c:v>
                </c:pt>
              </c:strCache>
            </c:strRef>
          </c:tx>
          <c:spPr>
            <a:ln w="28575" cap="rnd">
              <a:solidFill>
                <a:schemeClr val="accent1"/>
              </a:solidFill>
              <a:round/>
            </a:ln>
            <a:effectLst/>
          </c:spPr>
          <c:marker>
            <c:symbol val="none"/>
          </c:marker>
          <c:cat>
            <c:numRef>
              <c:f>Blad1!$A$5:$A$11</c:f>
              <c:numCache>
                <c:formatCode>General</c:formatCode>
                <c:ptCount val="7"/>
                <c:pt idx="0">
                  <c:v>2016</c:v>
                </c:pt>
                <c:pt idx="1">
                  <c:v>2017</c:v>
                </c:pt>
                <c:pt idx="2">
                  <c:v>2018</c:v>
                </c:pt>
                <c:pt idx="3">
                  <c:v>2019</c:v>
                </c:pt>
                <c:pt idx="4">
                  <c:v>2020</c:v>
                </c:pt>
                <c:pt idx="5">
                  <c:v>2021</c:v>
                </c:pt>
                <c:pt idx="6">
                  <c:v>2022</c:v>
                </c:pt>
              </c:numCache>
            </c:numRef>
          </c:cat>
          <c:val>
            <c:numRef>
              <c:f>Blad1!$B$5:$B$11</c:f>
              <c:numCache>
                <c:formatCode>0.00</c:formatCode>
                <c:ptCount val="7"/>
                <c:pt idx="0">
                  <c:v>23</c:v>
                </c:pt>
                <c:pt idx="1">
                  <c:v>14</c:v>
                </c:pt>
                <c:pt idx="2">
                  <c:v>20</c:v>
                </c:pt>
                <c:pt idx="3">
                  <c:v>10</c:v>
                </c:pt>
                <c:pt idx="4">
                  <c:v>5</c:v>
                </c:pt>
                <c:pt idx="5">
                  <c:v>9</c:v>
                </c:pt>
                <c:pt idx="6">
                  <c:v>10</c:v>
                </c:pt>
              </c:numCache>
            </c:numRef>
          </c:val>
          <c:smooth val="0"/>
          <c:extLst>
            <c:ext xmlns:c16="http://schemas.microsoft.com/office/drawing/2014/chart" uri="{C3380CC4-5D6E-409C-BE32-E72D297353CC}">
              <c16:uniqueId val="{00000000-8127-490C-B2C9-649EC48C5DD5}"/>
            </c:ext>
          </c:extLst>
        </c:ser>
        <c:ser>
          <c:idx val="1"/>
          <c:order val="1"/>
          <c:tx>
            <c:strRef>
              <c:f>Blad1!$C$4</c:f>
              <c:strCache>
                <c:ptCount val="1"/>
                <c:pt idx="0">
                  <c:v>hospice</c:v>
                </c:pt>
              </c:strCache>
            </c:strRef>
          </c:tx>
          <c:spPr>
            <a:ln w="28575" cap="rnd">
              <a:solidFill>
                <a:schemeClr val="accent2"/>
              </a:solidFill>
              <a:round/>
            </a:ln>
            <a:effectLst/>
          </c:spPr>
          <c:marker>
            <c:symbol val="none"/>
          </c:marker>
          <c:cat>
            <c:numRef>
              <c:f>Blad1!$A$5:$A$11</c:f>
              <c:numCache>
                <c:formatCode>General</c:formatCode>
                <c:ptCount val="7"/>
                <c:pt idx="0">
                  <c:v>2016</c:v>
                </c:pt>
                <c:pt idx="1">
                  <c:v>2017</c:v>
                </c:pt>
                <c:pt idx="2">
                  <c:v>2018</c:v>
                </c:pt>
                <c:pt idx="3">
                  <c:v>2019</c:v>
                </c:pt>
                <c:pt idx="4">
                  <c:v>2020</c:v>
                </c:pt>
                <c:pt idx="5">
                  <c:v>2021</c:v>
                </c:pt>
                <c:pt idx="6">
                  <c:v>2022</c:v>
                </c:pt>
              </c:numCache>
            </c:numRef>
          </c:cat>
          <c:val>
            <c:numRef>
              <c:f>Blad1!$C$5:$C$11</c:f>
              <c:numCache>
                <c:formatCode>0.00</c:formatCode>
                <c:ptCount val="7"/>
                <c:pt idx="0">
                  <c:v>15</c:v>
                </c:pt>
                <c:pt idx="1">
                  <c:v>16</c:v>
                </c:pt>
                <c:pt idx="2">
                  <c:v>23</c:v>
                </c:pt>
                <c:pt idx="3">
                  <c:v>16</c:v>
                </c:pt>
                <c:pt idx="4">
                  <c:v>17</c:v>
                </c:pt>
                <c:pt idx="5">
                  <c:v>31</c:v>
                </c:pt>
                <c:pt idx="6">
                  <c:v>39</c:v>
                </c:pt>
              </c:numCache>
            </c:numRef>
          </c:val>
          <c:smooth val="0"/>
          <c:extLst>
            <c:ext xmlns:c16="http://schemas.microsoft.com/office/drawing/2014/chart" uri="{C3380CC4-5D6E-409C-BE32-E72D297353CC}">
              <c16:uniqueId val="{00000001-8127-490C-B2C9-649EC48C5DD5}"/>
            </c:ext>
          </c:extLst>
        </c:ser>
        <c:dLbls>
          <c:showLegendKey val="0"/>
          <c:showVal val="0"/>
          <c:showCatName val="0"/>
          <c:showSerName val="0"/>
          <c:showPercent val="0"/>
          <c:showBubbleSize val="0"/>
        </c:dLbls>
        <c:smooth val="0"/>
        <c:axId val="1572279568"/>
        <c:axId val="1569255280"/>
      </c:lineChart>
      <c:catAx>
        <c:axId val="15722795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l-NL"/>
          </a:p>
        </c:txPr>
        <c:crossAx val="1569255280"/>
        <c:crosses val="autoZero"/>
        <c:auto val="1"/>
        <c:lblAlgn val="ctr"/>
        <c:lblOffset val="100"/>
        <c:noMultiLvlLbl val="0"/>
      </c:catAx>
      <c:valAx>
        <c:axId val="1569255280"/>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l-NL"/>
          </a:p>
        </c:txPr>
        <c:crossAx val="15722795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l-NL"/>
        </a:p>
      </c:txPr>
    </c:legend>
    <c:plotVisOnly val="1"/>
    <c:dispBlanksAs val="gap"/>
    <c:showDLblsOverMax val="0"/>
  </c:chart>
  <c:spPr>
    <a:noFill/>
    <a:ln>
      <a:noFill/>
    </a:ln>
    <a:effectLst/>
  </c:spPr>
  <c:txPr>
    <a:bodyPr/>
    <a:lstStyle/>
    <a:p>
      <a:pPr>
        <a:defRPr/>
      </a:pPr>
      <a:endParaRPr lang="nl-NL"/>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Vrijwilligers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nl-NL"/>
        </a:p>
      </c:txPr>
    </c:title>
    <c:autoTitleDeleted val="0"/>
    <c:plotArea>
      <c:layout>
        <c:manualLayout>
          <c:layoutTarget val="inner"/>
          <c:xMode val="edge"/>
          <c:yMode val="edge"/>
          <c:x val="6.3223972003499565E-2"/>
          <c:y val="0.20539969834087482"/>
          <c:w val="0.91980071935452512"/>
          <c:h val="0.72462061020652968"/>
        </c:manualLayout>
      </c:layout>
      <c:lineChart>
        <c:grouping val="stacked"/>
        <c:varyColors val="0"/>
        <c:ser>
          <c:idx val="0"/>
          <c:order val="0"/>
          <c:spPr>
            <a:ln w="28575" cap="rnd">
              <a:solidFill>
                <a:schemeClr val="accent1"/>
              </a:solidFill>
              <a:round/>
            </a:ln>
            <a:effectLst/>
          </c:spPr>
          <c:marker>
            <c:symbol val="none"/>
          </c:marker>
          <c:cat>
            <c:numRef>
              <c:f>Blad1!$A$14:$A$20</c:f>
              <c:numCache>
                <c:formatCode>General</c:formatCode>
                <c:ptCount val="7"/>
                <c:pt idx="0">
                  <c:v>2016</c:v>
                </c:pt>
                <c:pt idx="1">
                  <c:v>2017</c:v>
                </c:pt>
                <c:pt idx="2">
                  <c:v>2018</c:v>
                </c:pt>
                <c:pt idx="3">
                  <c:v>2019</c:v>
                </c:pt>
                <c:pt idx="4">
                  <c:v>2020</c:v>
                </c:pt>
                <c:pt idx="5">
                  <c:v>2021</c:v>
                </c:pt>
                <c:pt idx="6">
                  <c:v>2022</c:v>
                </c:pt>
              </c:numCache>
            </c:numRef>
          </c:cat>
          <c:val>
            <c:numRef>
              <c:f>Blad1!$B$14:$B$20</c:f>
              <c:numCache>
                <c:formatCode>General</c:formatCode>
                <c:ptCount val="7"/>
                <c:pt idx="0">
                  <c:v>50</c:v>
                </c:pt>
                <c:pt idx="1">
                  <c:v>45</c:v>
                </c:pt>
                <c:pt idx="2">
                  <c:v>45</c:v>
                </c:pt>
                <c:pt idx="3">
                  <c:v>45</c:v>
                </c:pt>
                <c:pt idx="4">
                  <c:v>46</c:v>
                </c:pt>
                <c:pt idx="5">
                  <c:v>57</c:v>
                </c:pt>
                <c:pt idx="6">
                  <c:v>50</c:v>
                </c:pt>
              </c:numCache>
            </c:numRef>
          </c:val>
          <c:smooth val="0"/>
          <c:extLst>
            <c:ext xmlns:c16="http://schemas.microsoft.com/office/drawing/2014/chart" uri="{C3380CC4-5D6E-409C-BE32-E72D297353CC}">
              <c16:uniqueId val="{00000000-0578-4FEF-A531-DDCCF62B2B68}"/>
            </c:ext>
          </c:extLst>
        </c:ser>
        <c:dLbls>
          <c:showLegendKey val="0"/>
          <c:showVal val="0"/>
          <c:showCatName val="0"/>
          <c:showSerName val="0"/>
          <c:showPercent val="0"/>
          <c:showBubbleSize val="0"/>
        </c:dLbls>
        <c:smooth val="0"/>
        <c:axId val="123690815"/>
        <c:axId val="1579256367"/>
      </c:lineChart>
      <c:catAx>
        <c:axId val="12369081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l-NL"/>
          </a:p>
        </c:txPr>
        <c:crossAx val="1579256367"/>
        <c:crosses val="autoZero"/>
        <c:auto val="1"/>
        <c:lblAlgn val="ctr"/>
        <c:lblOffset val="100"/>
        <c:noMultiLvlLbl val="0"/>
      </c:catAx>
      <c:valAx>
        <c:axId val="157925636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l-NL"/>
          </a:p>
        </c:txPr>
        <c:crossAx val="123690815"/>
        <c:crosses val="autoZero"/>
        <c:crossBetween val="between"/>
      </c:valAx>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l-NL"/>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02487E-D47F-414F-95E0-6ED8D721ECA4}" type="datetimeFigureOut">
              <a:rPr lang="nl-NL" smtClean="0"/>
              <a:t>25-9-2023</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3743D0-EDD2-4F8A-BDDE-D02693AEF247}" type="slidenum">
              <a:rPr lang="nl-NL" smtClean="0"/>
              <a:t>‹nr.›</a:t>
            </a:fld>
            <a:endParaRPr lang="nl-NL"/>
          </a:p>
        </p:txBody>
      </p:sp>
    </p:spTree>
    <p:extLst>
      <p:ext uri="{BB962C8B-B14F-4D97-AF65-F5344CB8AC3E}">
        <p14:creationId xmlns:p14="http://schemas.microsoft.com/office/powerpoint/2010/main" val="29004228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D13743D0-EDD2-4F8A-BDDE-D02693AEF247}" type="slidenum">
              <a:rPr lang="nl-NL" smtClean="0"/>
              <a:t>1</a:t>
            </a:fld>
            <a:endParaRPr lang="nl-NL"/>
          </a:p>
        </p:txBody>
      </p:sp>
    </p:spTree>
    <p:extLst>
      <p:ext uri="{BB962C8B-B14F-4D97-AF65-F5344CB8AC3E}">
        <p14:creationId xmlns:p14="http://schemas.microsoft.com/office/powerpoint/2010/main" val="14302467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Belangrijk ook om te noemen dat minister</a:t>
            </a:r>
            <a:r>
              <a:rPr lang="nl-NL" baseline="0" dirty="0"/>
              <a:t> Helder duidelijk heeft gemaakt dat er niet meer verpleeghuisplekken bij komen dan het huidige aanbod. Dit betekent dat mensen (nog) langer thuis wonen, waardoor de kans ook groter is dat zij thuis in de terminale fase terecht komen (en dan thuis sterven of naar een hospice gaan, of naar een crisisplek moeten als het thuis niet gaat en er geen hospice beschikbaar is). </a:t>
            </a:r>
            <a:br>
              <a:rPr lang="nl-NL" baseline="0" dirty="0"/>
            </a:br>
            <a:br>
              <a:rPr lang="nl-NL" baseline="0" dirty="0"/>
            </a:br>
            <a:r>
              <a:rPr lang="nl-NL" baseline="0" dirty="0"/>
              <a:t>Ook neemt het aantal 1-persoonshuishoudens de komende jaren naar </a:t>
            </a:r>
            <a:r>
              <a:rPr lang="nl-NL" baseline="0"/>
              <a:t>verwachting flink </a:t>
            </a:r>
            <a:r>
              <a:rPr lang="nl-NL" baseline="0" dirty="0"/>
              <a:t>toe: dit maakt dat er minder vaak een thuiswonende mantelzorger aanwezig </a:t>
            </a:r>
            <a:r>
              <a:rPr lang="nl-NL" baseline="0"/>
              <a:t>zal zijn. </a:t>
            </a:r>
            <a:endParaRPr lang="nl-NL" dirty="0"/>
          </a:p>
        </p:txBody>
      </p:sp>
      <p:sp>
        <p:nvSpPr>
          <p:cNvPr id="4" name="Tijdelijke aanduiding voor dianummer 3"/>
          <p:cNvSpPr>
            <a:spLocks noGrp="1"/>
          </p:cNvSpPr>
          <p:nvPr>
            <p:ph type="sldNum" sz="quarter" idx="10"/>
          </p:nvPr>
        </p:nvSpPr>
        <p:spPr/>
        <p:txBody>
          <a:bodyPr/>
          <a:lstStyle/>
          <a:p>
            <a:fld id="{D13743D0-EDD2-4F8A-BDDE-D02693AEF247}" type="slidenum">
              <a:rPr lang="nl-NL" smtClean="0"/>
              <a:t>11</a:t>
            </a:fld>
            <a:endParaRPr lang="nl-NL"/>
          </a:p>
        </p:txBody>
      </p:sp>
    </p:spTree>
    <p:extLst>
      <p:ext uri="{BB962C8B-B14F-4D97-AF65-F5344CB8AC3E}">
        <p14:creationId xmlns:p14="http://schemas.microsoft.com/office/powerpoint/2010/main" val="34037189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De</a:t>
            </a:r>
            <a:r>
              <a:rPr lang="nl-NL" baseline="0" dirty="0"/>
              <a:t> ontwikkeling van het aantal werkenden in de zorg is gebaseerd op prognoses van benodigde zorgverleners. Echter, minister Helder heeft al aangegeven dat het niet wenselijk is als meer dan 1 op de 6 werkenden in de zorg werkt, omdat dit te veel ten koste zou gaan van andere sectoren. Dit betekent dat er dus op een andere manier zorg geleverd moet gaan worden. </a:t>
            </a:r>
            <a:endParaRPr lang="nl-NL" dirty="0"/>
          </a:p>
        </p:txBody>
      </p:sp>
      <p:sp>
        <p:nvSpPr>
          <p:cNvPr id="4" name="Tijdelijke aanduiding voor dianummer 3"/>
          <p:cNvSpPr>
            <a:spLocks noGrp="1"/>
          </p:cNvSpPr>
          <p:nvPr>
            <p:ph type="sldNum" sz="quarter" idx="10"/>
          </p:nvPr>
        </p:nvSpPr>
        <p:spPr/>
        <p:txBody>
          <a:bodyPr/>
          <a:lstStyle/>
          <a:p>
            <a:fld id="{D13743D0-EDD2-4F8A-BDDE-D02693AEF247}" type="slidenum">
              <a:rPr lang="nl-NL" smtClean="0"/>
              <a:t>12</a:t>
            </a:fld>
            <a:endParaRPr lang="nl-NL"/>
          </a:p>
        </p:txBody>
      </p:sp>
    </p:spTree>
    <p:extLst>
      <p:ext uri="{BB962C8B-B14F-4D97-AF65-F5344CB8AC3E}">
        <p14:creationId xmlns:p14="http://schemas.microsoft.com/office/powerpoint/2010/main" val="2501727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Z&amp;W</a:t>
            </a:r>
            <a:r>
              <a:rPr lang="nl-NL" baseline="0" dirty="0"/>
              <a:t> is zorg en welzijn</a:t>
            </a:r>
            <a:endParaRPr lang="nl-NL" dirty="0"/>
          </a:p>
        </p:txBody>
      </p:sp>
      <p:sp>
        <p:nvSpPr>
          <p:cNvPr id="4" name="Tijdelijke aanduiding voor dianummer 3"/>
          <p:cNvSpPr>
            <a:spLocks noGrp="1"/>
          </p:cNvSpPr>
          <p:nvPr>
            <p:ph type="sldNum" sz="quarter" idx="10"/>
          </p:nvPr>
        </p:nvSpPr>
        <p:spPr/>
        <p:txBody>
          <a:bodyPr/>
          <a:lstStyle/>
          <a:p>
            <a:fld id="{D13743D0-EDD2-4F8A-BDDE-D02693AEF247}" type="slidenum">
              <a:rPr lang="nl-NL" smtClean="0"/>
              <a:t>13</a:t>
            </a:fld>
            <a:endParaRPr lang="nl-NL"/>
          </a:p>
        </p:txBody>
      </p:sp>
    </p:spTree>
    <p:extLst>
      <p:ext uri="{BB962C8B-B14F-4D97-AF65-F5344CB8AC3E}">
        <p14:creationId xmlns:p14="http://schemas.microsoft.com/office/powerpoint/2010/main" val="11392146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Voor</a:t>
            </a:r>
            <a:r>
              <a:rPr lang="nl-NL" baseline="0" dirty="0"/>
              <a:t> VPTZ-thuisorganisaties heeft dit gevolgen in de vorm dat de huisarts te weinig tijd heeft om de inzet van vrijwilligers te bespreken met de patiënt of dat mensen geen vaste huisarts meer hebben die kan doorverwijzen. Voor hospice-leden heeft dit gevolgen als zij cliënten willen opnemen van buiten de eigen gemeente (want dan moet een huisarts uit de gemeente van het hospice hem/haar overnemen). </a:t>
            </a:r>
            <a:endParaRPr lang="nl-NL" dirty="0"/>
          </a:p>
        </p:txBody>
      </p:sp>
      <p:sp>
        <p:nvSpPr>
          <p:cNvPr id="4" name="Tijdelijke aanduiding voor dianummer 3"/>
          <p:cNvSpPr>
            <a:spLocks noGrp="1"/>
          </p:cNvSpPr>
          <p:nvPr>
            <p:ph type="sldNum" sz="quarter" idx="10"/>
          </p:nvPr>
        </p:nvSpPr>
        <p:spPr/>
        <p:txBody>
          <a:bodyPr/>
          <a:lstStyle/>
          <a:p>
            <a:fld id="{D13743D0-EDD2-4F8A-BDDE-D02693AEF247}" type="slidenum">
              <a:rPr lang="nl-NL" smtClean="0"/>
              <a:t>14</a:t>
            </a:fld>
            <a:endParaRPr lang="nl-NL"/>
          </a:p>
        </p:txBody>
      </p:sp>
    </p:spTree>
    <p:extLst>
      <p:ext uri="{BB962C8B-B14F-4D97-AF65-F5344CB8AC3E}">
        <p14:creationId xmlns:p14="http://schemas.microsoft.com/office/powerpoint/2010/main" val="8191052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7" name="Picture 5" descr="7867 VPTZ PPT SJABLOON def hr.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el 1"/>
          <p:cNvSpPr>
            <a:spLocks noGrp="1"/>
          </p:cNvSpPr>
          <p:nvPr>
            <p:ph type="ctrTitle"/>
          </p:nvPr>
        </p:nvSpPr>
        <p:spPr>
          <a:xfrm>
            <a:off x="685800" y="2130425"/>
            <a:ext cx="7772400" cy="1470025"/>
          </a:xfrm>
        </p:spPr>
        <p:txBody>
          <a:bodyPr/>
          <a:lstStyle>
            <a:lvl1pPr>
              <a:defRPr u="none" baseline="0">
                <a:solidFill>
                  <a:schemeClr val="bg1"/>
                </a:solidFill>
              </a:defRPr>
            </a:lvl1pPr>
          </a:lstStyle>
          <a:p>
            <a:r>
              <a:rPr lang="nl-NL" dirty="0"/>
              <a:t>Klik om de stijl te bewerken</a:t>
            </a:r>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a:t>Klik om de ondertitelstijl van het model te bewerken</a:t>
            </a:r>
          </a:p>
        </p:txBody>
      </p:sp>
      <p:sp>
        <p:nvSpPr>
          <p:cNvPr id="5" name="Tijdelijke aanduiding voor voettekst 4"/>
          <p:cNvSpPr>
            <a:spLocks noGrp="1"/>
          </p:cNvSpPr>
          <p:nvPr>
            <p:ph type="ftr" sz="quarter" idx="11"/>
          </p:nvPr>
        </p:nvSpPr>
        <p:spPr/>
        <p:txBody>
          <a:bodyPr/>
          <a:lstStyle>
            <a:lvl1pPr>
              <a:defRPr>
                <a:solidFill>
                  <a:schemeClr val="bg1"/>
                </a:solidFill>
              </a:defRPr>
            </a:lvl1pPr>
          </a:lstStyle>
          <a:p>
            <a:endParaRPr lang="nl-NL" dirty="0"/>
          </a:p>
        </p:txBody>
      </p:sp>
      <p:sp>
        <p:nvSpPr>
          <p:cNvPr id="6" name="Tijdelijke aanduiding voor dianummer 5"/>
          <p:cNvSpPr>
            <a:spLocks noGrp="1"/>
          </p:cNvSpPr>
          <p:nvPr>
            <p:ph type="sldNum" sz="quarter" idx="12"/>
          </p:nvPr>
        </p:nvSpPr>
        <p:spPr/>
        <p:txBody>
          <a:bodyPr/>
          <a:lstStyle>
            <a:lvl1pPr>
              <a:defRPr>
                <a:solidFill>
                  <a:schemeClr val="bg1"/>
                </a:solidFill>
              </a:defRPr>
            </a:lvl1pPr>
          </a:lstStyle>
          <a:p>
            <a:fld id="{57F1789D-17C2-4515-8862-51A96AB10F7F}" type="slidenum">
              <a:rPr lang="nl-NL" smtClean="0"/>
              <a:pPr/>
              <a:t>‹nr.›</a:t>
            </a:fld>
            <a:endParaRPr lang="nl-NL" dirty="0"/>
          </a:p>
        </p:txBody>
      </p:sp>
    </p:spTree>
    <p:extLst>
      <p:ext uri="{BB962C8B-B14F-4D97-AF65-F5344CB8AC3E}">
        <p14:creationId xmlns:p14="http://schemas.microsoft.com/office/powerpoint/2010/main" val="1204326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sz="2800" b="1" i="0" u="none" baseline="0">
                <a:solidFill>
                  <a:srgbClr val="182762"/>
                </a:solidFill>
              </a:defRPr>
            </a:lvl1pPr>
          </a:lstStyle>
          <a:p>
            <a:r>
              <a:rPr lang="nl-NL" dirty="0"/>
              <a:t>Klik om de stijl te bewerken</a:t>
            </a:r>
          </a:p>
        </p:txBody>
      </p:sp>
      <p:sp>
        <p:nvSpPr>
          <p:cNvPr id="3" name="Tijdelijke aanduiding voor verticale tekst 2"/>
          <p:cNvSpPr>
            <a:spLocks noGrp="1"/>
          </p:cNvSpPr>
          <p:nvPr>
            <p:ph type="body" orient="vert" idx="1"/>
          </p:nvPr>
        </p:nvSpPr>
        <p:spPr/>
        <p:txBody>
          <a:bodyPr vert="eaVert"/>
          <a:lstStyle>
            <a:lvl1pPr>
              <a:defRPr>
                <a:solidFill>
                  <a:srgbClr val="182762"/>
                </a:solidFill>
              </a:defRPr>
            </a:lvl1pPr>
            <a:lvl2pPr>
              <a:defRPr>
                <a:solidFill>
                  <a:srgbClr val="182762"/>
                </a:solidFill>
              </a:defRPr>
            </a:lvl2pPr>
            <a:lvl3pPr>
              <a:defRPr>
                <a:solidFill>
                  <a:srgbClr val="182762"/>
                </a:solidFill>
              </a:defRPr>
            </a:lvl3pPr>
            <a:lvl4pPr>
              <a:defRPr>
                <a:solidFill>
                  <a:srgbClr val="182762"/>
                </a:solidFill>
              </a:defRPr>
            </a:lvl4pPr>
            <a:lvl5pPr>
              <a:defRPr>
                <a:solidFill>
                  <a:srgbClr val="182762"/>
                </a:solidFill>
              </a:defRPr>
            </a:lvl5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5" name="Tijdelijke aanduiding voor voettekst 4"/>
          <p:cNvSpPr>
            <a:spLocks noGrp="1"/>
          </p:cNvSpPr>
          <p:nvPr>
            <p:ph type="ftr" sz="quarter" idx="11"/>
          </p:nvPr>
        </p:nvSpPr>
        <p:spPr/>
        <p:txBody>
          <a:bodyPr/>
          <a:lstStyle>
            <a:lvl1pPr>
              <a:defRPr>
                <a:solidFill>
                  <a:srgbClr val="182762"/>
                </a:solidFill>
              </a:defRPr>
            </a:lvl1pPr>
          </a:lstStyle>
          <a:p>
            <a:endParaRPr lang="nl-NL"/>
          </a:p>
        </p:txBody>
      </p:sp>
      <p:sp>
        <p:nvSpPr>
          <p:cNvPr id="6" name="Tijdelijke aanduiding voor dianummer 5"/>
          <p:cNvSpPr>
            <a:spLocks noGrp="1"/>
          </p:cNvSpPr>
          <p:nvPr>
            <p:ph type="sldNum" sz="quarter" idx="12"/>
          </p:nvPr>
        </p:nvSpPr>
        <p:spPr/>
        <p:txBody>
          <a:bodyPr/>
          <a:lstStyle>
            <a:lvl1pPr>
              <a:defRPr>
                <a:solidFill>
                  <a:srgbClr val="182762"/>
                </a:solidFill>
              </a:defRPr>
            </a:lvl1pPr>
          </a:lstStyle>
          <a:p>
            <a:fld id="{57F1789D-17C2-4515-8862-51A96AB10F7F}" type="slidenum">
              <a:rPr lang="nl-NL" smtClean="0"/>
              <a:pPr/>
              <a:t>‹nr.›</a:t>
            </a:fld>
            <a:endParaRPr lang="nl-NL"/>
          </a:p>
        </p:txBody>
      </p:sp>
    </p:spTree>
    <p:extLst>
      <p:ext uri="{BB962C8B-B14F-4D97-AF65-F5344CB8AC3E}">
        <p14:creationId xmlns:p14="http://schemas.microsoft.com/office/powerpoint/2010/main" val="133426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1124744"/>
            <a:ext cx="2057400" cy="5001419"/>
          </a:xfrm>
        </p:spPr>
        <p:txBody>
          <a:bodyPr vert="eaVert">
            <a:normAutofit/>
          </a:bodyPr>
          <a:lstStyle>
            <a:lvl1pPr>
              <a:defRPr sz="2800" b="1" i="0" u="none" baseline="0">
                <a:solidFill>
                  <a:srgbClr val="182762"/>
                </a:solidFill>
              </a:defRPr>
            </a:lvl1pPr>
          </a:lstStyle>
          <a:p>
            <a:r>
              <a:rPr lang="nl-NL" dirty="0"/>
              <a:t>Klik om de stijl te bewerken</a:t>
            </a:r>
          </a:p>
        </p:txBody>
      </p:sp>
      <p:sp>
        <p:nvSpPr>
          <p:cNvPr id="3" name="Tijdelijke aanduiding voor verticale tekst 2"/>
          <p:cNvSpPr>
            <a:spLocks noGrp="1"/>
          </p:cNvSpPr>
          <p:nvPr>
            <p:ph type="body" orient="vert" idx="1"/>
          </p:nvPr>
        </p:nvSpPr>
        <p:spPr>
          <a:xfrm>
            <a:off x="457200" y="1124744"/>
            <a:ext cx="6019800" cy="5001419"/>
          </a:xfrm>
        </p:spPr>
        <p:txBody>
          <a:bodyPr vert="eaVert"/>
          <a:lstStyle>
            <a:lvl1pPr>
              <a:defRPr>
                <a:solidFill>
                  <a:srgbClr val="182762"/>
                </a:solidFill>
              </a:defRPr>
            </a:lvl1pPr>
            <a:lvl2pPr>
              <a:defRPr>
                <a:solidFill>
                  <a:srgbClr val="182762"/>
                </a:solidFill>
              </a:defRPr>
            </a:lvl2pPr>
            <a:lvl3pPr>
              <a:defRPr>
                <a:solidFill>
                  <a:srgbClr val="182762"/>
                </a:solidFill>
              </a:defRPr>
            </a:lvl3pPr>
            <a:lvl4pPr>
              <a:defRPr>
                <a:solidFill>
                  <a:srgbClr val="182762"/>
                </a:solidFill>
              </a:defRPr>
            </a:lvl4pPr>
            <a:lvl5pPr>
              <a:defRPr>
                <a:solidFill>
                  <a:srgbClr val="182762"/>
                </a:solidFill>
              </a:defRPr>
            </a:lvl5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5" name="Tijdelijke aanduiding voor voettekst 4"/>
          <p:cNvSpPr>
            <a:spLocks noGrp="1"/>
          </p:cNvSpPr>
          <p:nvPr>
            <p:ph type="ftr" sz="quarter" idx="11"/>
          </p:nvPr>
        </p:nvSpPr>
        <p:spPr/>
        <p:txBody>
          <a:bodyPr/>
          <a:lstStyle>
            <a:lvl1pPr>
              <a:defRPr>
                <a:solidFill>
                  <a:srgbClr val="182762"/>
                </a:solidFill>
              </a:defRPr>
            </a:lvl1pPr>
          </a:lstStyle>
          <a:p>
            <a:endParaRPr lang="nl-NL"/>
          </a:p>
        </p:txBody>
      </p:sp>
      <p:sp>
        <p:nvSpPr>
          <p:cNvPr id="6" name="Tijdelijke aanduiding voor dianummer 5"/>
          <p:cNvSpPr>
            <a:spLocks noGrp="1"/>
          </p:cNvSpPr>
          <p:nvPr>
            <p:ph type="sldNum" sz="quarter" idx="12"/>
          </p:nvPr>
        </p:nvSpPr>
        <p:spPr>
          <a:xfrm>
            <a:off x="467544" y="6356350"/>
            <a:ext cx="2133600" cy="365125"/>
          </a:xfrm>
        </p:spPr>
        <p:txBody>
          <a:bodyPr/>
          <a:lstStyle>
            <a:lvl1pPr>
              <a:defRPr>
                <a:solidFill>
                  <a:srgbClr val="182762"/>
                </a:solidFill>
              </a:defRPr>
            </a:lvl1pPr>
          </a:lstStyle>
          <a:p>
            <a:fld id="{57F1789D-17C2-4515-8862-51A96AB10F7F}" type="slidenum">
              <a:rPr lang="nl-NL" smtClean="0"/>
              <a:pPr/>
              <a:t>‹nr.›</a:t>
            </a:fld>
            <a:endParaRPr lang="nl-NL"/>
          </a:p>
        </p:txBody>
      </p:sp>
    </p:spTree>
    <p:extLst>
      <p:ext uri="{BB962C8B-B14F-4D97-AF65-F5344CB8AC3E}">
        <p14:creationId xmlns:p14="http://schemas.microsoft.com/office/powerpoint/2010/main" val="32395220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Aangepaste indeling">
    <p:spTree>
      <p:nvGrpSpPr>
        <p:cNvPr id="1" name=""/>
        <p:cNvGrpSpPr/>
        <p:nvPr/>
      </p:nvGrpSpPr>
      <p:grpSpPr>
        <a:xfrm>
          <a:off x="0" y="0"/>
          <a:ext cx="0" cy="0"/>
          <a:chOff x="0" y="0"/>
          <a:chExt cx="0" cy="0"/>
        </a:xfrm>
      </p:grpSpPr>
      <p:sp>
        <p:nvSpPr>
          <p:cNvPr id="4" name="Tijdelijke aanduiding voor voettekst 3"/>
          <p:cNvSpPr>
            <a:spLocks noGrp="1"/>
          </p:cNvSpPr>
          <p:nvPr>
            <p:ph type="ftr" sz="quarter" idx="11"/>
          </p:nvPr>
        </p:nvSpPr>
        <p:spPr/>
        <p:txBody>
          <a:bodyPr/>
          <a:lstStyle>
            <a:lvl1pPr>
              <a:defRPr>
                <a:solidFill>
                  <a:srgbClr val="182762"/>
                </a:solidFill>
              </a:defRPr>
            </a:lvl1pPr>
          </a:lstStyle>
          <a:p>
            <a:endParaRPr lang="nl-NL"/>
          </a:p>
        </p:txBody>
      </p:sp>
      <p:sp>
        <p:nvSpPr>
          <p:cNvPr id="5" name="Tijdelijke aanduiding voor dianummer 4"/>
          <p:cNvSpPr>
            <a:spLocks noGrp="1"/>
          </p:cNvSpPr>
          <p:nvPr>
            <p:ph type="sldNum" sz="quarter" idx="12"/>
          </p:nvPr>
        </p:nvSpPr>
        <p:spPr>
          <a:xfrm>
            <a:off x="395536" y="6356350"/>
            <a:ext cx="2133600" cy="365125"/>
          </a:xfrm>
        </p:spPr>
        <p:txBody>
          <a:bodyPr/>
          <a:lstStyle>
            <a:lvl1pPr>
              <a:defRPr>
                <a:solidFill>
                  <a:srgbClr val="182762"/>
                </a:solidFill>
              </a:defRPr>
            </a:lvl1pPr>
          </a:lstStyle>
          <a:p>
            <a:fld id="{57F1789D-17C2-4515-8862-51A96AB10F7F}" type="slidenum">
              <a:rPr lang="nl-NL" smtClean="0"/>
              <a:pPr/>
              <a:t>‹nr.›</a:t>
            </a:fld>
            <a:endParaRPr lang="nl-NL" dirty="0"/>
          </a:p>
        </p:txBody>
      </p:sp>
      <p:sp>
        <p:nvSpPr>
          <p:cNvPr id="7" name="Tekstvak 6"/>
          <p:cNvSpPr txBox="1"/>
          <p:nvPr userDrawn="1"/>
        </p:nvSpPr>
        <p:spPr>
          <a:xfrm>
            <a:off x="467544" y="5362763"/>
            <a:ext cx="4176464" cy="523220"/>
          </a:xfrm>
          <a:prstGeom prst="rect">
            <a:avLst/>
          </a:prstGeom>
          <a:noFill/>
        </p:spPr>
        <p:txBody>
          <a:bodyPr wrap="square" rtlCol="0">
            <a:spAutoFit/>
          </a:bodyPr>
          <a:lstStyle/>
          <a:p>
            <a:r>
              <a:rPr lang="nl-NL" sz="1400" dirty="0">
                <a:solidFill>
                  <a:srgbClr val="182762"/>
                </a:solidFill>
                <a:latin typeface="Verdana" panose="020B0604030504040204" pitchFamily="34" charset="0"/>
                <a:ea typeface="Verdana" panose="020B0604030504040204" pitchFamily="34" charset="0"/>
                <a:cs typeface="Verdana" panose="020B0604030504040204" pitchFamily="34" charset="0"/>
              </a:rPr>
              <a:t>John F. Kennedylaan 99 – 3981GB Bunnik </a:t>
            </a:r>
          </a:p>
          <a:p>
            <a:r>
              <a:rPr lang="nl-NL" sz="1400" dirty="0">
                <a:solidFill>
                  <a:srgbClr val="182762"/>
                </a:solidFill>
                <a:latin typeface="Verdana" panose="020B0604030504040204" pitchFamily="34" charset="0"/>
                <a:ea typeface="Verdana" panose="020B0604030504040204" pitchFamily="34" charset="0"/>
                <a:cs typeface="Verdana" panose="020B0604030504040204" pitchFamily="34" charset="0"/>
              </a:rPr>
              <a:t>Postbus 189 – 3980CD Bunnik</a:t>
            </a:r>
          </a:p>
        </p:txBody>
      </p:sp>
      <p:sp>
        <p:nvSpPr>
          <p:cNvPr id="8" name="Rechthoek 7"/>
          <p:cNvSpPr/>
          <p:nvPr userDrawn="1"/>
        </p:nvSpPr>
        <p:spPr>
          <a:xfrm>
            <a:off x="4716016" y="5362764"/>
            <a:ext cx="3960440" cy="523220"/>
          </a:xfrm>
          <a:prstGeom prst="rect">
            <a:avLst/>
          </a:prstGeom>
        </p:spPr>
        <p:txBody>
          <a:bodyPr wrap="square">
            <a:spAutoFit/>
          </a:bodyPr>
          <a:lstStyle/>
          <a:p>
            <a:r>
              <a:rPr lang="nl-NL" sz="1400" dirty="0">
                <a:solidFill>
                  <a:srgbClr val="182762"/>
                </a:solidFill>
                <a:latin typeface="Verdana" panose="020B0604030504040204" pitchFamily="34" charset="0"/>
                <a:ea typeface="Verdana" panose="020B0604030504040204" pitchFamily="34" charset="0"/>
                <a:cs typeface="Verdana" panose="020B0604030504040204" pitchFamily="34" charset="0"/>
              </a:rPr>
              <a:t>T 030 – 65 96 266   F 030 – 65 96 299 </a:t>
            </a:r>
          </a:p>
          <a:p>
            <a:r>
              <a:rPr lang="nl-NL" sz="1400" dirty="0">
                <a:solidFill>
                  <a:srgbClr val="182762"/>
                </a:solidFill>
                <a:latin typeface="Verdana" panose="020B0604030504040204" pitchFamily="34" charset="0"/>
                <a:ea typeface="Verdana" panose="020B0604030504040204" pitchFamily="34" charset="0"/>
                <a:cs typeface="Verdana" panose="020B0604030504040204" pitchFamily="34" charset="0"/>
              </a:rPr>
              <a:t>E </a:t>
            </a:r>
            <a:r>
              <a:rPr lang="nl-NL" sz="1400" u="heavy" baseline="0" dirty="0">
                <a:solidFill>
                  <a:srgbClr val="182762"/>
                </a:solidFill>
                <a:uFill>
                  <a:solidFill>
                    <a:srgbClr val="F8A036"/>
                  </a:solidFill>
                </a:uFill>
                <a:latin typeface="Verdana" panose="020B0604030504040204" pitchFamily="34" charset="0"/>
                <a:ea typeface="Verdana" panose="020B0604030504040204" pitchFamily="34" charset="0"/>
                <a:cs typeface="Verdana" panose="020B0604030504040204" pitchFamily="34" charset="0"/>
              </a:rPr>
              <a:t>info@vptz.nl</a:t>
            </a:r>
            <a:r>
              <a:rPr lang="nl-NL" sz="1400" dirty="0">
                <a:solidFill>
                  <a:srgbClr val="182762"/>
                </a:solidFill>
                <a:latin typeface="Verdana" panose="020B0604030504040204" pitchFamily="34" charset="0"/>
                <a:ea typeface="Verdana" panose="020B0604030504040204" pitchFamily="34" charset="0"/>
                <a:cs typeface="Verdana" panose="020B0604030504040204" pitchFamily="34" charset="0"/>
              </a:rPr>
              <a:t> 	W </a:t>
            </a:r>
            <a:r>
              <a:rPr lang="nl-NL" sz="1400" u="sng" baseline="0" dirty="0">
                <a:solidFill>
                  <a:srgbClr val="182762"/>
                </a:solidFill>
                <a:uFill>
                  <a:solidFill>
                    <a:srgbClr val="F8A036"/>
                  </a:solidFill>
                </a:uFill>
                <a:latin typeface="Verdana" panose="020B0604030504040204" pitchFamily="34" charset="0"/>
                <a:ea typeface="Verdana" panose="020B0604030504040204" pitchFamily="34" charset="0"/>
                <a:cs typeface="Verdana" panose="020B0604030504040204" pitchFamily="34" charset="0"/>
              </a:rPr>
              <a:t>www.vptz.nl</a:t>
            </a:r>
          </a:p>
        </p:txBody>
      </p:sp>
      <p:sp>
        <p:nvSpPr>
          <p:cNvPr id="2" name="Rechthoek 1"/>
          <p:cNvSpPr/>
          <p:nvPr userDrawn="1"/>
        </p:nvSpPr>
        <p:spPr>
          <a:xfrm>
            <a:off x="899592" y="1988840"/>
            <a:ext cx="7416824" cy="2246769"/>
          </a:xfrm>
          <a:prstGeom prst="rect">
            <a:avLst/>
          </a:prstGeom>
        </p:spPr>
        <p:txBody>
          <a:bodyPr wrap="square">
            <a:spAutoFit/>
          </a:bodyPr>
          <a:lstStyle/>
          <a:p>
            <a:pPr algn="ctr"/>
            <a:r>
              <a:rPr lang="nl-NL" sz="2800" b="1" dirty="0">
                <a:solidFill>
                  <a:srgbClr val="182762"/>
                </a:solidFill>
                <a:latin typeface="Verdana" panose="020B0604030504040204" pitchFamily="34" charset="0"/>
                <a:ea typeface="Verdana" panose="020B0604030504040204" pitchFamily="34" charset="0"/>
                <a:cs typeface="Verdana" panose="020B0604030504040204" pitchFamily="34" charset="0"/>
              </a:rPr>
              <a:t>Aan een ieder in de laatste levensfase en diens naasten bieden opgeleide vrijwilligers - daar waar nodig en gewenst - tijd, aandacht en ondersteuning.</a:t>
            </a:r>
            <a:endParaRPr lang="nl-NL" sz="2800" dirty="0">
              <a:solidFill>
                <a:srgbClr val="182762"/>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185323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lvl1pPr>
              <a:defRPr sz="2800" b="1" i="0" u="none" baseline="0">
                <a:solidFill>
                  <a:srgbClr val="182762"/>
                </a:solidFill>
              </a:defRPr>
            </a:lvl1pPr>
          </a:lstStyle>
          <a:p>
            <a:r>
              <a:rPr lang="nl-NL" dirty="0"/>
              <a:t>Klik om de stijl te bewerken</a:t>
            </a:r>
          </a:p>
        </p:txBody>
      </p:sp>
      <p:sp>
        <p:nvSpPr>
          <p:cNvPr id="3" name="Tijdelijke aanduiding voor inhoud 2"/>
          <p:cNvSpPr>
            <a:spLocks noGrp="1"/>
          </p:cNvSpPr>
          <p:nvPr>
            <p:ph idx="1"/>
          </p:nvPr>
        </p:nvSpPr>
        <p:spPr/>
        <p:txBody>
          <a:body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7F1789D-17C2-4515-8862-51A96AB10F7F}" type="slidenum">
              <a:rPr lang="nl-NL" smtClean="0"/>
              <a:t>‹nr.›</a:t>
            </a:fld>
            <a:endParaRPr lang="nl-NL"/>
          </a:p>
        </p:txBody>
      </p:sp>
    </p:spTree>
    <p:extLst>
      <p:ext uri="{BB962C8B-B14F-4D97-AF65-F5344CB8AC3E}">
        <p14:creationId xmlns:p14="http://schemas.microsoft.com/office/powerpoint/2010/main" val="2161032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u="none" cap="all" baseline="0">
                <a:solidFill>
                  <a:srgbClr val="182762"/>
                </a:solidFill>
              </a:defRPr>
            </a:lvl1pPr>
          </a:lstStyle>
          <a:p>
            <a:r>
              <a:rPr lang="nl-NL" dirty="0"/>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rgbClr val="18276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dirty="0"/>
              <a:t>Klik om de modelstijlen te bewerken</a:t>
            </a:r>
          </a:p>
        </p:txBody>
      </p:sp>
      <p:sp>
        <p:nvSpPr>
          <p:cNvPr id="5" name="Tijdelijke aanduiding voor voettekst 4"/>
          <p:cNvSpPr>
            <a:spLocks noGrp="1"/>
          </p:cNvSpPr>
          <p:nvPr>
            <p:ph type="ftr" sz="quarter" idx="11"/>
          </p:nvPr>
        </p:nvSpPr>
        <p:spPr/>
        <p:txBody>
          <a:bodyPr/>
          <a:lstStyle>
            <a:lvl1pPr>
              <a:defRPr>
                <a:solidFill>
                  <a:srgbClr val="183F8A"/>
                </a:solidFill>
              </a:defRPr>
            </a:lvl1pPr>
          </a:lstStyle>
          <a:p>
            <a:endParaRPr lang="nl-NL" dirty="0"/>
          </a:p>
        </p:txBody>
      </p:sp>
      <p:sp>
        <p:nvSpPr>
          <p:cNvPr id="6" name="Tijdelijke aanduiding voor dianummer 5"/>
          <p:cNvSpPr>
            <a:spLocks noGrp="1"/>
          </p:cNvSpPr>
          <p:nvPr>
            <p:ph type="sldNum" sz="quarter" idx="12"/>
          </p:nvPr>
        </p:nvSpPr>
        <p:spPr/>
        <p:txBody>
          <a:bodyPr/>
          <a:lstStyle>
            <a:lvl1pPr>
              <a:defRPr>
                <a:solidFill>
                  <a:srgbClr val="183F8A"/>
                </a:solidFill>
              </a:defRPr>
            </a:lvl1pPr>
          </a:lstStyle>
          <a:p>
            <a:fld id="{57F1789D-17C2-4515-8862-51A96AB10F7F}" type="slidenum">
              <a:rPr lang="nl-NL" smtClean="0"/>
              <a:pPr/>
              <a:t>‹nr.›</a:t>
            </a:fld>
            <a:endParaRPr lang="nl-NL" dirty="0"/>
          </a:p>
        </p:txBody>
      </p:sp>
    </p:spTree>
    <p:extLst>
      <p:ext uri="{BB962C8B-B14F-4D97-AF65-F5344CB8AC3E}">
        <p14:creationId xmlns:p14="http://schemas.microsoft.com/office/powerpoint/2010/main" val="1935805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lvl1pPr>
              <a:defRPr sz="2800" b="1" i="0" u="none" baseline="0">
                <a:solidFill>
                  <a:srgbClr val="182762"/>
                </a:solidFill>
              </a:defRPr>
            </a:lvl1pPr>
          </a:lstStyle>
          <a:p>
            <a:r>
              <a:rPr lang="nl-NL" dirty="0"/>
              <a:t>Klik om de stijl te bewerken</a:t>
            </a:r>
          </a:p>
        </p:txBody>
      </p:sp>
      <p:sp>
        <p:nvSpPr>
          <p:cNvPr id="3" name="Tijdelijke aanduiding voor inhoud 2"/>
          <p:cNvSpPr>
            <a:spLocks noGrp="1"/>
          </p:cNvSpPr>
          <p:nvPr>
            <p:ph sz="half" idx="1"/>
          </p:nvPr>
        </p:nvSpPr>
        <p:spPr>
          <a:xfrm>
            <a:off x="457200" y="1988840"/>
            <a:ext cx="4038600" cy="4137323"/>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inhoud 3"/>
          <p:cNvSpPr>
            <a:spLocks noGrp="1"/>
          </p:cNvSpPr>
          <p:nvPr>
            <p:ph sz="half" idx="2"/>
          </p:nvPr>
        </p:nvSpPr>
        <p:spPr>
          <a:xfrm>
            <a:off x="4648200" y="1988840"/>
            <a:ext cx="4038600" cy="4137323"/>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7F1789D-17C2-4515-8862-51A96AB10F7F}" type="slidenum">
              <a:rPr lang="nl-NL" smtClean="0"/>
              <a:t>‹nr.›</a:t>
            </a:fld>
            <a:endParaRPr lang="nl-NL"/>
          </a:p>
        </p:txBody>
      </p:sp>
    </p:spTree>
    <p:extLst>
      <p:ext uri="{BB962C8B-B14F-4D97-AF65-F5344CB8AC3E}">
        <p14:creationId xmlns:p14="http://schemas.microsoft.com/office/powerpoint/2010/main" val="2066305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lvl1pPr>
              <a:defRPr sz="2800" b="1" i="0" u="none" baseline="0">
                <a:solidFill>
                  <a:srgbClr val="182762"/>
                </a:solidFill>
              </a:defRPr>
            </a:lvl1pPr>
          </a:lstStyle>
          <a:p>
            <a:r>
              <a:rPr lang="nl-NL" dirty="0"/>
              <a:t>Klik om de stijl te bewerken</a:t>
            </a:r>
          </a:p>
        </p:txBody>
      </p:sp>
      <p:sp>
        <p:nvSpPr>
          <p:cNvPr id="3" name="Tijdelijke aanduiding voor tekst 2"/>
          <p:cNvSpPr>
            <a:spLocks noGrp="1"/>
          </p:cNvSpPr>
          <p:nvPr>
            <p:ph type="body" idx="1"/>
          </p:nvPr>
        </p:nvSpPr>
        <p:spPr>
          <a:xfrm>
            <a:off x="456183" y="1997150"/>
            <a:ext cx="4040188" cy="6397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dirty="0"/>
              <a:t>Klik om de modelstijlen te bewerken</a:t>
            </a:r>
          </a:p>
        </p:txBody>
      </p:sp>
      <p:sp>
        <p:nvSpPr>
          <p:cNvPr id="4" name="Tijdelijke aanduiding voor inhoud 3"/>
          <p:cNvSpPr>
            <a:spLocks noGrp="1"/>
          </p:cNvSpPr>
          <p:nvPr>
            <p:ph sz="half" idx="2"/>
          </p:nvPr>
        </p:nvSpPr>
        <p:spPr>
          <a:xfrm>
            <a:off x="457200" y="2636912"/>
            <a:ext cx="4040188" cy="34892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5" name="Tijdelijke aanduiding voor tekst 4"/>
          <p:cNvSpPr>
            <a:spLocks noGrp="1"/>
          </p:cNvSpPr>
          <p:nvPr>
            <p:ph type="body" sz="quarter" idx="3"/>
          </p:nvPr>
        </p:nvSpPr>
        <p:spPr>
          <a:xfrm>
            <a:off x="4644008" y="1988840"/>
            <a:ext cx="4041775" cy="64807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dirty="0"/>
              <a:t>Klik om de modelstijlen te bewerken</a:t>
            </a:r>
          </a:p>
        </p:txBody>
      </p:sp>
      <p:sp>
        <p:nvSpPr>
          <p:cNvPr id="6" name="Tijdelijke aanduiding voor inhoud 5"/>
          <p:cNvSpPr>
            <a:spLocks noGrp="1"/>
          </p:cNvSpPr>
          <p:nvPr>
            <p:ph sz="quarter" idx="4"/>
          </p:nvPr>
        </p:nvSpPr>
        <p:spPr>
          <a:xfrm>
            <a:off x="4645025" y="2636912"/>
            <a:ext cx="4041775" cy="34892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a:xfrm>
            <a:off x="467544" y="6356350"/>
            <a:ext cx="2133600" cy="365125"/>
          </a:xfrm>
        </p:spPr>
        <p:txBody>
          <a:bodyPr/>
          <a:lstStyle/>
          <a:p>
            <a:fld id="{57F1789D-17C2-4515-8862-51A96AB10F7F}" type="slidenum">
              <a:rPr lang="nl-NL" smtClean="0"/>
              <a:t>‹nr.›</a:t>
            </a:fld>
            <a:endParaRPr lang="nl-NL"/>
          </a:p>
        </p:txBody>
      </p:sp>
    </p:spTree>
    <p:extLst>
      <p:ext uri="{BB962C8B-B14F-4D97-AF65-F5344CB8AC3E}">
        <p14:creationId xmlns:p14="http://schemas.microsoft.com/office/powerpoint/2010/main" val="3240392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lvl1pPr>
              <a:defRPr sz="2800" b="1" i="0" u="none" baseline="0">
                <a:solidFill>
                  <a:srgbClr val="182762"/>
                </a:solidFill>
              </a:defRPr>
            </a:lvl1pPr>
          </a:lstStyle>
          <a:p>
            <a:r>
              <a:rPr lang="nl-NL" dirty="0"/>
              <a:t>Klik om de stijl te bewerken</a:t>
            </a:r>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57F1789D-17C2-4515-8862-51A96AB10F7F}" type="slidenum">
              <a:rPr lang="nl-NL" smtClean="0"/>
              <a:t>‹nr.›</a:t>
            </a:fld>
            <a:endParaRPr lang="nl-NL"/>
          </a:p>
        </p:txBody>
      </p:sp>
    </p:spTree>
    <p:extLst>
      <p:ext uri="{BB962C8B-B14F-4D97-AF65-F5344CB8AC3E}">
        <p14:creationId xmlns:p14="http://schemas.microsoft.com/office/powerpoint/2010/main" val="2335673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57F1789D-17C2-4515-8862-51A96AB10F7F}" type="slidenum">
              <a:rPr lang="nl-NL" smtClean="0"/>
              <a:t>‹nr.›</a:t>
            </a:fld>
            <a:endParaRPr lang="nl-NL"/>
          </a:p>
        </p:txBody>
      </p:sp>
    </p:spTree>
    <p:extLst>
      <p:ext uri="{BB962C8B-B14F-4D97-AF65-F5344CB8AC3E}">
        <p14:creationId xmlns:p14="http://schemas.microsoft.com/office/powerpoint/2010/main" val="3483880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1124744"/>
            <a:ext cx="3008313" cy="792088"/>
          </a:xfrm>
        </p:spPr>
        <p:txBody>
          <a:bodyPr anchor="b"/>
          <a:lstStyle>
            <a:lvl1pPr algn="l">
              <a:defRPr sz="2000" b="1" u="none" baseline="0">
                <a:solidFill>
                  <a:srgbClr val="182762"/>
                </a:solidFill>
              </a:defRPr>
            </a:lvl1pPr>
          </a:lstStyle>
          <a:p>
            <a:r>
              <a:rPr lang="nl-NL" dirty="0"/>
              <a:t>Klik om de stijl te bewerken</a:t>
            </a:r>
          </a:p>
        </p:txBody>
      </p:sp>
      <p:sp>
        <p:nvSpPr>
          <p:cNvPr id="3" name="Tijdelijke aanduiding voor inhoud 2"/>
          <p:cNvSpPr>
            <a:spLocks noGrp="1"/>
          </p:cNvSpPr>
          <p:nvPr>
            <p:ph idx="1"/>
          </p:nvPr>
        </p:nvSpPr>
        <p:spPr>
          <a:xfrm>
            <a:off x="3575050" y="1124744"/>
            <a:ext cx="5111750" cy="5001419"/>
          </a:xfrm>
        </p:spPr>
        <p:txBody>
          <a:bodyPr>
            <a:normAutofit/>
          </a:bodyPr>
          <a:lstStyle>
            <a:lvl1pPr>
              <a:defRPr sz="2400"/>
            </a:lvl1pPr>
            <a:lvl2pPr>
              <a:defRPr sz="2200"/>
            </a:lvl2pPr>
            <a:lvl3pPr algn="l">
              <a:defRPr sz="2000"/>
            </a:lvl3pPr>
            <a:lvl4pPr>
              <a:defRPr sz="1800"/>
            </a:lvl4pPr>
            <a:lvl5pPr>
              <a:defRPr sz="1800"/>
            </a:lvl5pPr>
            <a:lvl6pPr>
              <a:defRPr sz="2000"/>
            </a:lvl6pPr>
            <a:lvl7pPr>
              <a:defRPr sz="2000"/>
            </a:lvl7pPr>
            <a:lvl8pPr>
              <a:defRPr sz="2000"/>
            </a:lvl8pPr>
            <a:lvl9pPr>
              <a:defRPr sz="20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tekst 3"/>
          <p:cNvSpPr>
            <a:spLocks noGrp="1"/>
          </p:cNvSpPr>
          <p:nvPr>
            <p:ph type="body" sz="half" idx="2"/>
          </p:nvPr>
        </p:nvSpPr>
        <p:spPr>
          <a:xfrm>
            <a:off x="457200" y="1988840"/>
            <a:ext cx="3008313" cy="4137323"/>
          </a:xfrm>
        </p:spPr>
        <p:txBody>
          <a:bodyPr/>
          <a:lstStyle>
            <a:lvl1pPr marL="0" indent="0">
              <a:buNone/>
              <a:defRPr sz="1400">
                <a:solidFill>
                  <a:srgbClr val="18276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dirty="0"/>
              <a:t>Klik om de modelstijlen te bewerken</a:t>
            </a:r>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a:xfrm>
            <a:off x="467544" y="6381328"/>
            <a:ext cx="2133600" cy="365125"/>
          </a:xfrm>
        </p:spPr>
        <p:txBody>
          <a:bodyPr/>
          <a:lstStyle/>
          <a:p>
            <a:endParaRPr lang="nl-NL" dirty="0"/>
          </a:p>
        </p:txBody>
      </p:sp>
    </p:spTree>
    <p:extLst>
      <p:ext uri="{BB962C8B-B14F-4D97-AF65-F5344CB8AC3E}">
        <p14:creationId xmlns:p14="http://schemas.microsoft.com/office/powerpoint/2010/main" val="1700152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u="none" baseline="0">
                <a:solidFill>
                  <a:srgbClr val="182762"/>
                </a:solidFill>
              </a:defRPr>
            </a:lvl1pPr>
          </a:lstStyle>
          <a:p>
            <a:r>
              <a:rPr lang="nl-NL" dirty="0"/>
              <a:t>Klik om de stijl te bewerken</a:t>
            </a:r>
          </a:p>
        </p:txBody>
      </p:sp>
      <p:sp>
        <p:nvSpPr>
          <p:cNvPr id="3" name="Tijdelijke aanduiding voor afbeelding 2"/>
          <p:cNvSpPr>
            <a:spLocks noGrp="1"/>
          </p:cNvSpPr>
          <p:nvPr>
            <p:ph type="pic" idx="1"/>
          </p:nvPr>
        </p:nvSpPr>
        <p:spPr>
          <a:xfrm>
            <a:off x="1792288" y="1124744"/>
            <a:ext cx="5486400" cy="3602830"/>
          </a:xfrm>
        </p:spPr>
        <p:txBody>
          <a:bodyPr/>
          <a:lstStyle>
            <a:lvl1pPr marL="0" indent="0">
              <a:buNone/>
              <a:defRPr sz="3200">
                <a:solidFill>
                  <a:srgbClr val="18276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dirty="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solidFill>
                  <a:srgbClr val="18276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6" name="Tijdelijke aanduiding voor voettekst 5"/>
          <p:cNvSpPr>
            <a:spLocks noGrp="1"/>
          </p:cNvSpPr>
          <p:nvPr>
            <p:ph type="ftr" sz="quarter" idx="11"/>
          </p:nvPr>
        </p:nvSpPr>
        <p:spPr/>
        <p:txBody>
          <a:bodyPr/>
          <a:lstStyle>
            <a:lvl1pPr>
              <a:defRPr>
                <a:solidFill>
                  <a:srgbClr val="182762"/>
                </a:solidFill>
              </a:defRPr>
            </a:lvl1pPr>
          </a:lstStyle>
          <a:p>
            <a:endParaRPr lang="nl-NL"/>
          </a:p>
        </p:txBody>
      </p:sp>
      <p:sp>
        <p:nvSpPr>
          <p:cNvPr id="7" name="Tijdelijke aanduiding voor dianummer 6"/>
          <p:cNvSpPr>
            <a:spLocks noGrp="1"/>
          </p:cNvSpPr>
          <p:nvPr>
            <p:ph type="sldNum" sz="quarter" idx="12"/>
          </p:nvPr>
        </p:nvSpPr>
        <p:spPr/>
        <p:txBody>
          <a:bodyPr/>
          <a:lstStyle>
            <a:lvl1pPr>
              <a:defRPr>
                <a:solidFill>
                  <a:srgbClr val="182762"/>
                </a:solidFill>
              </a:defRPr>
            </a:lvl1pPr>
          </a:lstStyle>
          <a:p>
            <a:fld id="{57F1789D-17C2-4515-8862-51A96AB10F7F}" type="slidenum">
              <a:rPr lang="nl-NL" smtClean="0"/>
              <a:pPr/>
              <a:t>‹nr.›</a:t>
            </a:fld>
            <a:endParaRPr lang="nl-NL"/>
          </a:p>
        </p:txBody>
      </p:sp>
    </p:spTree>
    <p:extLst>
      <p:ext uri="{BB962C8B-B14F-4D97-AF65-F5344CB8AC3E}">
        <p14:creationId xmlns:p14="http://schemas.microsoft.com/office/powerpoint/2010/main" val="454598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6" descr="7867 VPTZ PPT SJABLOON def hr-2.jp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jdelijke aanduiding voor titel 1"/>
          <p:cNvSpPr>
            <a:spLocks noGrp="1"/>
          </p:cNvSpPr>
          <p:nvPr>
            <p:ph type="title"/>
          </p:nvPr>
        </p:nvSpPr>
        <p:spPr>
          <a:xfrm>
            <a:off x="457200" y="1124744"/>
            <a:ext cx="8229600" cy="792088"/>
          </a:xfrm>
          <a:prstGeom prst="rect">
            <a:avLst/>
          </a:prstGeom>
        </p:spPr>
        <p:txBody>
          <a:bodyPr vert="horz" lIns="91440" tIns="45720" rIns="91440" bIns="45720" rtlCol="0" anchor="ctr">
            <a:normAutofit/>
          </a:bodyPr>
          <a:lstStyle/>
          <a:p>
            <a:r>
              <a:rPr kumimoji="0" lang="nl-NL" sz="2800" b="1" i="0" u="none" strike="noStrike" kern="1200" cap="none" spc="0" normalizeH="0" baseline="0" noProof="0" dirty="0">
                <a:ln>
                  <a:noFill/>
                </a:ln>
                <a:solidFill>
                  <a:srgbClr val="182762"/>
                </a:solidFill>
                <a:effectLst/>
                <a:uLnTx/>
                <a:uFillTx/>
                <a:latin typeface="Verdana"/>
                <a:cs typeface="Verdana"/>
              </a:rPr>
              <a:t>Klik om de stijl te bewerken</a:t>
            </a:r>
            <a:endParaRPr lang="nl-NL" dirty="0"/>
          </a:p>
        </p:txBody>
      </p:sp>
      <p:sp>
        <p:nvSpPr>
          <p:cNvPr id="3" name="Tijdelijke aanduiding voor tekst 2"/>
          <p:cNvSpPr>
            <a:spLocks noGrp="1"/>
          </p:cNvSpPr>
          <p:nvPr>
            <p:ph type="body" idx="1"/>
          </p:nvPr>
        </p:nvSpPr>
        <p:spPr>
          <a:xfrm>
            <a:off x="457200" y="1916832"/>
            <a:ext cx="8229600" cy="4209331"/>
          </a:xfrm>
          <a:prstGeom prst="rect">
            <a:avLst/>
          </a:prstGeom>
        </p:spPr>
        <p:txBody>
          <a:bodyPr vert="horz" lIns="91440" tIns="45720" rIns="91440" bIns="45720" rtlCol="0">
            <a:normAutofit/>
          </a:body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rgbClr val="182762"/>
                </a:solidFill>
                <a:latin typeface="Verdana" panose="020B0604030504040204" pitchFamily="34" charset="0"/>
                <a:ea typeface="Verdana" panose="020B0604030504040204" pitchFamily="34" charset="0"/>
                <a:cs typeface="Verdana" panose="020B0604030504040204" pitchFamily="34" charset="0"/>
              </a:defRPr>
            </a:lvl1pPr>
          </a:lstStyle>
          <a:p>
            <a:endParaRPr lang="nl-NL" dirty="0"/>
          </a:p>
        </p:txBody>
      </p:sp>
      <p:sp>
        <p:nvSpPr>
          <p:cNvPr id="6" name="Tijdelijke aanduiding voor dianummer 5"/>
          <p:cNvSpPr>
            <a:spLocks noGrp="1"/>
          </p:cNvSpPr>
          <p:nvPr>
            <p:ph type="sldNum" sz="quarter" idx="4"/>
          </p:nvPr>
        </p:nvSpPr>
        <p:spPr>
          <a:xfrm>
            <a:off x="467544" y="6356350"/>
            <a:ext cx="2133600" cy="365125"/>
          </a:xfrm>
          <a:prstGeom prst="rect">
            <a:avLst/>
          </a:prstGeom>
        </p:spPr>
        <p:txBody>
          <a:bodyPr vert="horz" lIns="91440" tIns="45720" rIns="91440" bIns="45720" rtlCol="0" anchor="ctr"/>
          <a:lstStyle>
            <a:lvl1pPr algn="l">
              <a:defRPr sz="1200">
                <a:solidFill>
                  <a:srgbClr val="182762"/>
                </a:solidFill>
                <a:latin typeface="Verdana" panose="020B0604030504040204" pitchFamily="34" charset="0"/>
                <a:ea typeface="Verdana" panose="020B0604030504040204" pitchFamily="34" charset="0"/>
                <a:cs typeface="Verdana" panose="020B0604030504040204" pitchFamily="34" charset="0"/>
              </a:defRPr>
            </a:lvl1pPr>
          </a:lstStyle>
          <a:p>
            <a:fld id="{57F1789D-17C2-4515-8862-51A96AB10F7F}" type="slidenum">
              <a:rPr lang="nl-NL" smtClean="0"/>
              <a:pPr/>
              <a:t>‹nr.›</a:t>
            </a:fld>
            <a:endParaRPr lang="nl-NL" dirty="0"/>
          </a:p>
        </p:txBody>
      </p:sp>
    </p:spTree>
    <p:extLst>
      <p:ext uri="{BB962C8B-B14F-4D97-AF65-F5344CB8AC3E}">
        <p14:creationId xmlns:p14="http://schemas.microsoft.com/office/powerpoint/2010/main" val="31862592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p:txStyles>
    <p:titleStyle>
      <a:lvl1pPr algn="l" defTabSz="914400" rtl="0" eaLnBrk="1" latinLnBrk="0" hangingPunct="1">
        <a:spcBef>
          <a:spcPct val="0"/>
        </a:spcBef>
        <a:buNone/>
        <a:defRPr sz="4400" u="sng" kern="1200" baseline="0">
          <a:solidFill>
            <a:srgbClr val="182762"/>
          </a:solidFill>
          <a:uFill>
            <a:solidFill>
              <a:srgbClr val="F48B30"/>
            </a:solidFill>
          </a:uFill>
          <a:latin typeface="Verdana" panose="020B0604030504040204" pitchFamily="34" charset="0"/>
          <a:ea typeface="Verdana" panose="020B0604030504040204" pitchFamily="34" charset="0"/>
          <a:cs typeface="Verdana" panose="020B0604030504040204" pitchFamily="34" charset="0"/>
        </a:defRPr>
      </a:lvl1pPr>
    </p:titleStyle>
    <p:bodyStyle>
      <a:lvl1pPr marL="342900" indent="-342900" algn="l" defTabSz="914400" rtl="0" eaLnBrk="1" latinLnBrk="0" hangingPunct="1">
        <a:spcBef>
          <a:spcPct val="20000"/>
        </a:spcBef>
        <a:buClr>
          <a:srgbClr val="182762"/>
        </a:buClr>
        <a:buFont typeface="Arial" pitchFamily="34" charset="0"/>
        <a:buChar char="•"/>
        <a:defRPr sz="2400" kern="1200">
          <a:solidFill>
            <a:srgbClr val="182762"/>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Clr>
          <a:srgbClr val="182762"/>
        </a:buClr>
        <a:buFont typeface="Arial" pitchFamily="34" charset="0"/>
        <a:buChar char="–"/>
        <a:defRPr sz="2200" kern="1200">
          <a:solidFill>
            <a:srgbClr val="182762"/>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spcBef>
          <a:spcPct val="20000"/>
        </a:spcBef>
        <a:buClr>
          <a:srgbClr val="182762"/>
        </a:buClr>
        <a:buFont typeface="Arial" pitchFamily="34" charset="0"/>
        <a:buChar char="•"/>
        <a:defRPr sz="2000" kern="1200">
          <a:solidFill>
            <a:srgbClr val="182762"/>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spcBef>
          <a:spcPct val="20000"/>
        </a:spcBef>
        <a:buClr>
          <a:srgbClr val="182762"/>
        </a:buClr>
        <a:buFont typeface="Arial" pitchFamily="34" charset="0"/>
        <a:buChar char="–"/>
        <a:defRPr sz="1800" kern="1200">
          <a:solidFill>
            <a:srgbClr val="182762"/>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spcBef>
          <a:spcPct val="20000"/>
        </a:spcBef>
        <a:buClr>
          <a:srgbClr val="182762"/>
        </a:buClr>
        <a:buFont typeface="Arial" pitchFamily="34" charset="0"/>
        <a:buChar char="»"/>
        <a:defRPr sz="1800" kern="1200">
          <a:solidFill>
            <a:srgbClr val="182762"/>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about:blank" TargetMode="External"/><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about:blank" TargetMode="External"/><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ctrTitle"/>
          </p:nvPr>
        </p:nvSpPr>
        <p:spPr/>
        <p:txBody>
          <a:bodyPr>
            <a:normAutofit fontScale="90000"/>
          </a:bodyPr>
          <a:lstStyle/>
          <a:p>
            <a:br>
              <a:rPr lang="en-US" b="1" dirty="0"/>
            </a:br>
            <a:br>
              <a:rPr lang="en-US" b="1" dirty="0"/>
            </a:br>
            <a:br>
              <a:rPr lang="en-US" b="1" dirty="0"/>
            </a:br>
            <a:r>
              <a:rPr lang="en-US" sz="4000" b="1" dirty="0"/>
              <a:t>VPTZ Nederland </a:t>
            </a:r>
            <a:r>
              <a:rPr lang="en-US" sz="4000" b="1" dirty="0" err="1"/>
              <a:t>feliciteert</a:t>
            </a:r>
            <a:r>
              <a:rPr lang="en-US" sz="4000" b="1" dirty="0"/>
              <a:t> </a:t>
            </a:r>
            <a:br>
              <a:rPr lang="en-US" sz="4000" b="1" dirty="0"/>
            </a:br>
            <a:r>
              <a:rPr lang="en-US" sz="4000" b="1" dirty="0"/>
              <a:t>Het </a:t>
            </a:r>
            <a:r>
              <a:rPr lang="en-US" sz="4000" b="1" dirty="0" err="1"/>
              <a:t>Riemkehuis</a:t>
            </a:r>
            <a:br>
              <a:rPr lang="en-US" sz="4000" b="1" dirty="0"/>
            </a:br>
            <a:r>
              <a:rPr lang="en-US" sz="4000" b="1" dirty="0"/>
              <a:t>Hospice </a:t>
            </a:r>
            <a:r>
              <a:rPr lang="en-US" sz="4000" b="1" dirty="0" err="1"/>
              <a:t>en</a:t>
            </a:r>
            <a:r>
              <a:rPr lang="en-US" sz="4000" b="1" dirty="0"/>
              <a:t> </a:t>
            </a:r>
            <a:r>
              <a:rPr lang="en-US" sz="4000" b="1" dirty="0" err="1"/>
              <a:t>Terminale</a:t>
            </a:r>
            <a:r>
              <a:rPr lang="en-US" sz="4000" b="1" dirty="0"/>
              <a:t> </a:t>
            </a:r>
            <a:br>
              <a:rPr lang="en-US" sz="4000" b="1" dirty="0"/>
            </a:br>
            <a:r>
              <a:rPr lang="en-US" sz="4000" b="1" dirty="0" err="1"/>
              <a:t>thuishulp</a:t>
            </a:r>
            <a:r>
              <a:rPr lang="en-US" sz="4000" b="1" dirty="0"/>
              <a:t>!</a:t>
            </a:r>
            <a:endParaRPr lang="nl-NL" sz="4000" dirty="0"/>
          </a:p>
        </p:txBody>
      </p:sp>
      <p:sp>
        <p:nvSpPr>
          <p:cNvPr id="5" name="Tijdelijke aanduiding voor dianummer 4"/>
          <p:cNvSpPr>
            <a:spLocks noGrp="1"/>
          </p:cNvSpPr>
          <p:nvPr>
            <p:ph type="sldNum" sz="quarter" idx="12"/>
          </p:nvPr>
        </p:nvSpPr>
        <p:spPr/>
        <p:txBody>
          <a:bodyPr/>
          <a:lstStyle/>
          <a:p>
            <a:fld id="{57F1789D-17C2-4515-8862-51A96AB10F7F}" type="slidenum">
              <a:rPr lang="nl-NL" smtClean="0"/>
              <a:pPr/>
              <a:t>1</a:t>
            </a:fld>
            <a:endParaRPr lang="nl-NL" dirty="0"/>
          </a:p>
        </p:txBody>
      </p:sp>
    </p:spTree>
    <p:extLst>
      <p:ext uri="{BB962C8B-B14F-4D97-AF65-F5344CB8AC3E}">
        <p14:creationId xmlns:p14="http://schemas.microsoft.com/office/powerpoint/2010/main" val="22534429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24744"/>
            <a:ext cx="8229600" cy="648072"/>
          </a:xfrm>
        </p:spPr>
        <p:txBody>
          <a:bodyPr/>
          <a:lstStyle/>
          <a:p>
            <a:r>
              <a:rPr lang="nl-NL" dirty="0"/>
              <a:t>Trends &amp; Ontwikkelingen</a:t>
            </a:r>
          </a:p>
        </p:txBody>
      </p:sp>
      <p:sp>
        <p:nvSpPr>
          <p:cNvPr id="3" name="Tijdelijke aanduiding voor inhoud 2"/>
          <p:cNvSpPr>
            <a:spLocks noGrp="1"/>
          </p:cNvSpPr>
          <p:nvPr>
            <p:ph idx="1"/>
          </p:nvPr>
        </p:nvSpPr>
        <p:spPr/>
        <p:txBody>
          <a:bodyPr>
            <a:normAutofit lnSpcReduction="10000"/>
          </a:bodyPr>
          <a:lstStyle/>
          <a:p>
            <a:r>
              <a:rPr lang="nl-NL" sz="1800" dirty="0"/>
              <a:t>De Nederlandse samenleving verandert</a:t>
            </a:r>
          </a:p>
          <a:p>
            <a:endParaRPr lang="nl-NL" sz="1800" dirty="0"/>
          </a:p>
          <a:p>
            <a:r>
              <a:rPr lang="nl-NL" sz="1800" dirty="0"/>
              <a:t>Grotere rol technologie</a:t>
            </a:r>
          </a:p>
          <a:p>
            <a:endParaRPr lang="nl-NL" sz="1800" dirty="0"/>
          </a:p>
          <a:p>
            <a:r>
              <a:rPr lang="nl-NL" sz="1800" dirty="0"/>
              <a:t>Veranderende arbeidsmarkt</a:t>
            </a:r>
          </a:p>
          <a:p>
            <a:endParaRPr lang="nl-NL" sz="1800" dirty="0"/>
          </a:p>
          <a:p>
            <a:r>
              <a:rPr lang="nl-NL" sz="1800" dirty="0"/>
              <a:t>Langer thuis</a:t>
            </a:r>
          </a:p>
          <a:p>
            <a:endParaRPr lang="nl-NL" sz="1800" dirty="0"/>
          </a:p>
          <a:p>
            <a:r>
              <a:rPr lang="nl-NL" sz="1800" dirty="0"/>
              <a:t>Veranderende politieke en bestuurlijke keuzes</a:t>
            </a:r>
          </a:p>
          <a:p>
            <a:endParaRPr lang="nl-NL" sz="1800" dirty="0"/>
          </a:p>
          <a:p>
            <a:r>
              <a:rPr lang="nl-NL" sz="1800" dirty="0"/>
              <a:t>Stijgende zorgkosten</a:t>
            </a:r>
          </a:p>
          <a:p>
            <a:endParaRPr lang="nl-NL" sz="1800" dirty="0"/>
          </a:p>
          <a:p>
            <a:r>
              <a:rPr lang="nl-NL" sz="1800" dirty="0"/>
              <a:t>Juiste zorg op de juiste plek</a:t>
            </a:r>
          </a:p>
          <a:p>
            <a:pPr marL="0" indent="0">
              <a:buNone/>
            </a:pPr>
            <a:endParaRPr lang="nl-NL" sz="1800" dirty="0"/>
          </a:p>
          <a:p>
            <a:endParaRPr lang="nl-NL" sz="1800" dirty="0"/>
          </a:p>
          <a:p>
            <a:pPr marL="0" indent="0">
              <a:buNone/>
            </a:pPr>
            <a:endParaRPr lang="nl-NL" sz="1800" dirty="0"/>
          </a:p>
        </p:txBody>
      </p:sp>
      <p:sp>
        <p:nvSpPr>
          <p:cNvPr id="4" name="Tijdelijke aanduiding voor dianummer 3"/>
          <p:cNvSpPr>
            <a:spLocks noGrp="1"/>
          </p:cNvSpPr>
          <p:nvPr>
            <p:ph type="sldNum" sz="quarter" idx="12"/>
          </p:nvPr>
        </p:nvSpPr>
        <p:spPr/>
        <p:txBody>
          <a:bodyPr/>
          <a:lstStyle/>
          <a:p>
            <a:fld id="{57F1789D-17C2-4515-8862-51A96AB10F7F}" type="slidenum">
              <a:rPr lang="nl-NL" smtClean="0"/>
              <a:t>10</a:t>
            </a:fld>
            <a:endParaRPr lang="nl-NL"/>
          </a:p>
        </p:txBody>
      </p:sp>
    </p:spTree>
    <p:extLst>
      <p:ext uri="{BB962C8B-B14F-4D97-AF65-F5344CB8AC3E}">
        <p14:creationId xmlns:p14="http://schemas.microsoft.com/office/powerpoint/2010/main" val="37206063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2422" y="2709192"/>
            <a:ext cx="7886700" cy="512962"/>
          </a:xfrm>
        </p:spPr>
        <p:txBody>
          <a:bodyPr>
            <a:normAutofit/>
          </a:bodyPr>
          <a:lstStyle/>
          <a:p>
            <a:r>
              <a:rPr lang="nl-NL" sz="1050" b="0" dirty="0"/>
              <a:t>Bron: </a:t>
            </a:r>
            <a:r>
              <a:rPr lang="nl-NL" sz="1050" b="0" dirty="0" err="1"/>
              <a:t>ActiZ</a:t>
            </a:r>
            <a:endParaRPr lang="nl-NL" sz="1050" b="0" dirty="0"/>
          </a:p>
        </p:txBody>
      </p:sp>
      <p:pic>
        <p:nvPicPr>
          <p:cNvPr id="4" name="Afbeelding 3"/>
          <p:cNvPicPr>
            <a:picLocks noChangeAspect="1"/>
          </p:cNvPicPr>
          <p:nvPr/>
        </p:nvPicPr>
        <p:blipFill>
          <a:blip r:embed="rId3"/>
          <a:stretch>
            <a:fillRect/>
          </a:stretch>
        </p:blipFill>
        <p:spPr>
          <a:xfrm>
            <a:off x="23759" y="1191604"/>
            <a:ext cx="10740929" cy="2030550"/>
          </a:xfrm>
          <a:prstGeom prst="rect">
            <a:avLst/>
          </a:prstGeom>
        </p:spPr>
      </p:pic>
      <p:pic>
        <p:nvPicPr>
          <p:cNvPr id="5" name="Tijdelijke aanduiding voor inhoud 4"/>
          <p:cNvPicPr>
            <a:picLocks noGrp="1" noChangeAspect="1"/>
          </p:cNvPicPr>
          <p:nvPr>
            <p:ph idx="1"/>
          </p:nvPr>
        </p:nvPicPr>
        <p:blipFill>
          <a:blip r:embed="rId4"/>
          <a:stretch>
            <a:fillRect/>
          </a:stretch>
        </p:blipFill>
        <p:spPr>
          <a:xfrm>
            <a:off x="4644008" y="3335586"/>
            <a:ext cx="4142260" cy="2808312"/>
          </a:xfrm>
          <a:prstGeom prst="rect">
            <a:avLst/>
          </a:prstGeom>
        </p:spPr>
      </p:pic>
    </p:spTree>
    <p:extLst>
      <p:ext uri="{BB962C8B-B14F-4D97-AF65-F5344CB8AC3E}">
        <p14:creationId xmlns:p14="http://schemas.microsoft.com/office/powerpoint/2010/main" val="22996415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pic>
        <p:nvPicPr>
          <p:cNvPr id="6" name="Afbeelding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8748" y="1293669"/>
            <a:ext cx="8265419" cy="3973541"/>
          </a:xfrm>
          <a:prstGeom prst="rect">
            <a:avLst/>
          </a:prstGeom>
        </p:spPr>
      </p:pic>
      <p:sp>
        <p:nvSpPr>
          <p:cNvPr id="7" name="Tijdelijke aanduiding voor inhoud 6"/>
          <p:cNvSpPr>
            <a:spLocks noGrp="1"/>
          </p:cNvSpPr>
          <p:nvPr>
            <p:ph idx="1"/>
          </p:nvPr>
        </p:nvSpPr>
        <p:spPr/>
        <p:txBody>
          <a:bodyPr/>
          <a:lstStyle/>
          <a:p>
            <a:pPr marL="0" indent="0">
              <a:buNone/>
            </a:pPr>
            <a:endParaRPr lang="nl-NL" dirty="0"/>
          </a:p>
        </p:txBody>
      </p:sp>
    </p:spTree>
    <p:extLst>
      <p:ext uri="{BB962C8B-B14F-4D97-AF65-F5344CB8AC3E}">
        <p14:creationId xmlns:p14="http://schemas.microsoft.com/office/powerpoint/2010/main" val="23876097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572540" y="5085412"/>
            <a:ext cx="7886700" cy="994172"/>
          </a:xfrm>
        </p:spPr>
        <p:txBody>
          <a:bodyPr>
            <a:normAutofit/>
          </a:bodyPr>
          <a:lstStyle/>
          <a:p>
            <a:r>
              <a:rPr lang="nl-NL" sz="1200" b="0" dirty="0"/>
              <a:t>Bron: </a:t>
            </a:r>
            <a:r>
              <a:rPr lang="nl-NL" sz="1200" b="0" dirty="0" err="1"/>
              <a:t>ActiZ</a:t>
            </a:r>
            <a:endParaRPr lang="nl-NL" sz="1200" b="0" dirty="0"/>
          </a:p>
        </p:txBody>
      </p:sp>
      <p:sp>
        <p:nvSpPr>
          <p:cNvPr id="5" name="Tijdelijke aanduiding voor inhoud 4"/>
          <p:cNvSpPr>
            <a:spLocks noGrp="1"/>
          </p:cNvSpPr>
          <p:nvPr>
            <p:ph idx="1"/>
          </p:nvPr>
        </p:nvSpPr>
        <p:spPr/>
        <p:txBody>
          <a:bodyPr/>
          <a:lstStyle/>
          <a:p>
            <a:endParaRPr lang="nl-NL" dirty="0"/>
          </a:p>
          <a:p>
            <a:endParaRPr lang="nl-NL" dirty="0"/>
          </a:p>
        </p:txBody>
      </p:sp>
      <p:pic>
        <p:nvPicPr>
          <p:cNvPr id="7" name="Tijdelijke aanduiding voor inhoud 4"/>
          <p:cNvPicPr>
            <a:picLocks noChangeAspect="1"/>
          </p:cNvPicPr>
          <p:nvPr/>
        </p:nvPicPr>
        <p:blipFill>
          <a:blip r:embed="rId3"/>
          <a:stretch>
            <a:fillRect/>
          </a:stretch>
        </p:blipFill>
        <p:spPr>
          <a:xfrm>
            <a:off x="1304547" y="1772816"/>
            <a:ext cx="6422686" cy="2990457"/>
          </a:xfrm>
          <a:prstGeom prst="rect">
            <a:avLst/>
          </a:prstGeom>
        </p:spPr>
      </p:pic>
    </p:spTree>
    <p:extLst>
      <p:ext uri="{BB962C8B-B14F-4D97-AF65-F5344CB8AC3E}">
        <p14:creationId xmlns:p14="http://schemas.microsoft.com/office/powerpoint/2010/main" val="12223948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Huisartsenzorg</a:t>
            </a:r>
          </a:p>
        </p:txBody>
      </p:sp>
      <p:sp>
        <p:nvSpPr>
          <p:cNvPr id="3" name="Tijdelijke aanduiding voor inhoud 2"/>
          <p:cNvSpPr>
            <a:spLocks noGrp="1"/>
          </p:cNvSpPr>
          <p:nvPr>
            <p:ph idx="1"/>
          </p:nvPr>
        </p:nvSpPr>
        <p:spPr/>
        <p:txBody>
          <a:bodyPr/>
          <a:lstStyle/>
          <a:p>
            <a:endParaRPr lang="nl-NL" sz="2200" dirty="0"/>
          </a:p>
          <a:p>
            <a:r>
              <a:rPr lang="nl-NL" sz="2200" dirty="0"/>
              <a:t>44% van de huisartsenpraktijken geeft aan dat personeel niet op vakantie kan, omdat er geen vervanging is</a:t>
            </a:r>
          </a:p>
          <a:p>
            <a:r>
              <a:rPr lang="nl-NL" sz="2200" dirty="0"/>
              <a:t>74% van de huisartsenpraktijken heeft of verwacht op korte termijn een tekort aan huisartsen in hun regio </a:t>
            </a:r>
          </a:p>
          <a:p>
            <a:r>
              <a:rPr lang="nl-NL" sz="2200" dirty="0"/>
              <a:t>82% van de huisartsen ervaart een (te) hoge werkdruk</a:t>
            </a:r>
          </a:p>
          <a:p>
            <a:pPr marL="0" indent="0">
              <a:buNone/>
            </a:pPr>
            <a:endParaRPr lang="nl-NL" dirty="0"/>
          </a:p>
          <a:p>
            <a:pPr marL="0" indent="0">
              <a:buNone/>
            </a:pPr>
            <a:endParaRPr lang="nl-NL" sz="1050" dirty="0"/>
          </a:p>
          <a:p>
            <a:pPr marL="0" indent="0">
              <a:buNone/>
            </a:pPr>
            <a:r>
              <a:rPr lang="nl-NL" sz="1200" dirty="0"/>
              <a:t>Bron: </a:t>
            </a:r>
            <a:r>
              <a:rPr lang="nl-NL" sz="1200" dirty="0" err="1"/>
              <a:t>Nivel</a:t>
            </a:r>
            <a:endParaRPr lang="nl-NL" sz="1200" dirty="0"/>
          </a:p>
        </p:txBody>
      </p:sp>
    </p:spTree>
    <p:extLst>
      <p:ext uri="{BB962C8B-B14F-4D97-AF65-F5344CB8AC3E}">
        <p14:creationId xmlns:p14="http://schemas.microsoft.com/office/powerpoint/2010/main" val="21443966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Impact op de palliatieve zorg</a:t>
            </a:r>
          </a:p>
        </p:txBody>
      </p:sp>
      <p:sp>
        <p:nvSpPr>
          <p:cNvPr id="3" name="Tijdelijke aanduiding voor inhoud 2"/>
          <p:cNvSpPr>
            <a:spLocks noGrp="1"/>
          </p:cNvSpPr>
          <p:nvPr>
            <p:ph idx="1"/>
          </p:nvPr>
        </p:nvSpPr>
        <p:spPr/>
        <p:txBody>
          <a:bodyPr/>
          <a:lstStyle/>
          <a:p>
            <a:r>
              <a:rPr lang="nl-NL" dirty="0"/>
              <a:t>Langer leven met meer aandoeningen;</a:t>
            </a:r>
          </a:p>
          <a:p>
            <a:r>
              <a:rPr lang="nl-NL" dirty="0"/>
              <a:t>Eigen regie en persoonlijke wensen;</a:t>
            </a:r>
          </a:p>
          <a:p>
            <a:r>
              <a:rPr lang="nl-NL" dirty="0"/>
              <a:t>Meer aandacht voor het levenseinde;</a:t>
            </a:r>
          </a:p>
          <a:p>
            <a:r>
              <a:rPr lang="nl-NL" dirty="0"/>
              <a:t>Langer thuis;</a:t>
            </a:r>
          </a:p>
          <a:p>
            <a:r>
              <a:rPr lang="nl-NL" dirty="0"/>
              <a:t>Anders werken in de palliatieve zorg;</a:t>
            </a:r>
          </a:p>
          <a:p>
            <a:r>
              <a:rPr lang="nl-NL" dirty="0"/>
              <a:t>Informele zorg verandert;</a:t>
            </a:r>
          </a:p>
          <a:p>
            <a:r>
              <a:rPr lang="nl-NL" dirty="0"/>
              <a:t>Meer aandacht voor kwaliteit van zorg in palliatieve fase.</a:t>
            </a:r>
          </a:p>
        </p:txBody>
      </p:sp>
      <p:sp>
        <p:nvSpPr>
          <p:cNvPr id="4" name="Tijdelijke aanduiding voor dianummer 3"/>
          <p:cNvSpPr>
            <a:spLocks noGrp="1"/>
          </p:cNvSpPr>
          <p:nvPr>
            <p:ph type="sldNum" sz="quarter" idx="12"/>
          </p:nvPr>
        </p:nvSpPr>
        <p:spPr/>
        <p:txBody>
          <a:bodyPr/>
          <a:lstStyle/>
          <a:p>
            <a:fld id="{57F1789D-17C2-4515-8862-51A96AB10F7F}" type="slidenum">
              <a:rPr lang="nl-NL" smtClean="0"/>
              <a:t>15</a:t>
            </a:fld>
            <a:endParaRPr lang="nl-NL"/>
          </a:p>
        </p:txBody>
      </p:sp>
    </p:spTree>
    <p:extLst>
      <p:ext uri="{BB962C8B-B14F-4D97-AF65-F5344CB8AC3E}">
        <p14:creationId xmlns:p14="http://schemas.microsoft.com/office/powerpoint/2010/main" val="24934339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B6A979-0AE8-AD21-A118-D9A1C55617D3}"/>
              </a:ext>
            </a:extLst>
          </p:cNvPr>
          <p:cNvSpPr>
            <a:spLocks noGrp="1"/>
          </p:cNvSpPr>
          <p:nvPr>
            <p:ph type="title"/>
          </p:nvPr>
        </p:nvSpPr>
        <p:spPr/>
        <p:txBody>
          <a:bodyPr>
            <a:normAutofit fontScale="90000"/>
          </a:bodyPr>
          <a:lstStyle/>
          <a:p>
            <a:r>
              <a:rPr lang="nl-NL" dirty="0"/>
              <a:t>Verantwoordelijkheid, bekendheid en samenhang</a:t>
            </a:r>
          </a:p>
        </p:txBody>
      </p:sp>
      <p:sp>
        <p:nvSpPr>
          <p:cNvPr id="3" name="Tijdelijke aanduiding voor inhoud 2">
            <a:extLst>
              <a:ext uri="{FF2B5EF4-FFF2-40B4-BE49-F238E27FC236}">
                <a16:creationId xmlns:a16="http://schemas.microsoft.com/office/drawing/2014/main" id="{450A9357-06B4-733F-09A1-480F4690AEA7}"/>
              </a:ext>
            </a:extLst>
          </p:cNvPr>
          <p:cNvSpPr>
            <a:spLocks noGrp="1"/>
          </p:cNvSpPr>
          <p:nvPr>
            <p:ph idx="1"/>
          </p:nvPr>
        </p:nvSpPr>
        <p:spPr/>
        <p:txBody>
          <a:bodyPr/>
          <a:lstStyle/>
          <a:p>
            <a:endParaRPr lang="nl-NL" dirty="0"/>
          </a:p>
          <a:p>
            <a:r>
              <a:rPr lang="nl-NL" dirty="0"/>
              <a:t>Burger, zorg en welzijn </a:t>
            </a:r>
          </a:p>
          <a:p>
            <a:endParaRPr lang="nl-NL" dirty="0"/>
          </a:p>
          <a:p>
            <a:endParaRPr lang="nl-NL" dirty="0"/>
          </a:p>
        </p:txBody>
      </p:sp>
      <p:sp>
        <p:nvSpPr>
          <p:cNvPr id="4" name="Tijdelijke aanduiding voor dianummer 3">
            <a:extLst>
              <a:ext uri="{FF2B5EF4-FFF2-40B4-BE49-F238E27FC236}">
                <a16:creationId xmlns:a16="http://schemas.microsoft.com/office/drawing/2014/main" id="{49C29791-002F-9722-40BF-89FA9E3882E9}"/>
              </a:ext>
            </a:extLst>
          </p:cNvPr>
          <p:cNvSpPr>
            <a:spLocks noGrp="1"/>
          </p:cNvSpPr>
          <p:nvPr>
            <p:ph type="sldNum" sz="quarter" idx="12"/>
          </p:nvPr>
        </p:nvSpPr>
        <p:spPr/>
        <p:txBody>
          <a:bodyPr/>
          <a:lstStyle/>
          <a:p>
            <a:fld id="{57F1789D-17C2-4515-8862-51A96AB10F7F}" type="slidenum">
              <a:rPr lang="nl-NL" smtClean="0"/>
              <a:t>16</a:t>
            </a:fld>
            <a:endParaRPr lang="nl-NL"/>
          </a:p>
        </p:txBody>
      </p:sp>
      <p:sp>
        <p:nvSpPr>
          <p:cNvPr id="6" name="Tekstvak 5">
            <a:extLst>
              <a:ext uri="{FF2B5EF4-FFF2-40B4-BE49-F238E27FC236}">
                <a16:creationId xmlns:a16="http://schemas.microsoft.com/office/drawing/2014/main" id="{290A6EDE-C2FE-0B36-695F-1EDC6087EDBB}"/>
              </a:ext>
            </a:extLst>
          </p:cNvPr>
          <p:cNvSpPr txBox="1"/>
          <p:nvPr/>
        </p:nvSpPr>
        <p:spPr>
          <a:xfrm>
            <a:off x="1187624" y="3068960"/>
            <a:ext cx="5670376" cy="2246769"/>
          </a:xfrm>
          <a:prstGeom prst="rect">
            <a:avLst/>
          </a:prstGeom>
          <a:noFill/>
        </p:spPr>
        <p:txBody>
          <a:bodyPr wrap="square">
            <a:spAutoFit/>
          </a:bodyPr>
          <a:lstStyle/>
          <a:p>
            <a:pPr marL="285750" indent="-285750">
              <a:buFont typeface="Arial" panose="020B0604020202020204" pitchFamily="34" charset="0"/>
              <a:buChar char="•"/>
            </a:pPr>
            <a:r>
              <a:rPr lang="nl-NL" sz="2000" dirty="0">
                <a:solidFill>
                  <a:srgbClr val="002060"/>
                </a:solidFill>
              </a:rPr>
              <a:t>Bewustwording van de eindigheid van het leven: tijdig nadenken over wensen én mogelijkheden.</a:t>
            </a:r>
          </a:p>
          <a:p>
            <a:pPr marL="285750" indent="-285750">
              <a:buFont typeface="Arial" panose="020B0604020202020204" pitchFamily="34" charset="0"/>
              <a:buChar char="•"/>
            </a:pPr>
            <a:r>
              <a:rPr lang="nl-NL" sz="2000" dirty="0">
                <a:solidFill>
                  <a:srgbClr val="002060"/>
                </a:solidFill>
              </a:rPr>
              <a:t>Bij de partners in Zorg en Welzijn permanent werken aan de bekendheid van de mogelijkheden.</a:t>
            </a:r>
          </a:p>
          <a:p>
            <a:pPr marL="285750" indent="-285750">
              <a:buFont typeface="Arial" panose="020B0604020202020204" pitchFamily="34" charset="0"/>
              <a:buChar char="•"/>
            </a:pPr>
            <a:r>
              <a:rPr lang="nl-NL" sz="2000" dirty="0">
                <a:solidFill>
                  <a:srgbClr val="002060"/>
                </a:solidFill>
              </a:rPr>
              <a:t>Van losse eilanden tot een logisch samenhangend geheel, zodat mensen inderdaad kunnen leven tot ze sterven.</a:t>
            </a:r>
          </a:p>
        </p:txBody>
      </p:sp>
    </p:spTree>
    <p:extLst>
      <p:ext uri="{BB962C8B-B14F-4D97-AF65-F5344CB8AC3E}">
        <p14:creationId xmlns:p14="http://schemas.microsoft.com/office/powerpoint/2010/main" val="7761570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Kort samengevat</a:t>
            </a:r>
          </a:p>
        </p:txBody>
      </p:sp>
      <p:sp>
        <p:nvSpPr>
          <p:cNvPr id="3" name="Tijdelijke aanduiding voor inhoud 2"/>
          <p:cNvSpPr>
            <a:spLocks noGrp="1"/>
          </p:cNvSpPr>
          <p:nvPr>
            <p:ph idx="1"/>
          </p:nvPr>
        </p:nvSpPr>
        <p:spPr/>
        <p:txBody>
          <a:bodyPr>
            <a:normAutofit lnSpcReduction="10000"/>
          </a:bodyPr>
          <a:lstStyle/>
          <a:p>
            <a:pPr marL="0" indent="0">
              <a:buNone/>
            </a:pPr>
            <a:endParaRPr lang="nl-NL" sz="2000" dirty="0"/>
          </a:p>
          <a:p>
            <a:r>
              <a:rPr lang="nl-NL" sz="2000" dirty="0"/>
              <a:t>Langer thuis wonen verstevigt de wens om thuis te sterven.</a:t>
            </a:r>
          </a:p>
          <a:p>
            <a:r>
              <a:rPr lang="nl-NL" sz="2000" dirty="0"/>
              <a:t>En toch: het aantal mensen dat overlijdt in een Bijna Thuis Huis/Hospice stijgt.</a:t>
            </a:r>
          </a:p>
          <a:p>
            <a:endParaRPr lang="nl-NL" sz="2000" dirty="0"/>
          </a:p>
          <a:p>
            <a:r>
              <a:rPr lang="nl-NL" sz="2000" dirty="0"/>
              <a:t>Grenzen formele en informele zorg zullen verder vervagen.</a:t>
            </a:r>
          </a:p>
          <a:p>
            <a:r>
              <a:rPr lang="nl-NL" sz="2000" dirty="0"/>
              <a:t>Groter en zwaarder beroep op de informele zorg.</a:t>
            </a:r>
          </a:p>
          <a:p>
            <a:endParaRPr lang="nl-NL" sz="2000" dirty="0"/>
          </a:p>
          <a:p>
            <a:r>
              <a:rPr lang="nl-NL" sz="2000" dirty="0"/>
              <a:t>Werven, binden en boeien van vrijwilligers blijft onverminderd belangrijk!</a:t>
            </a:r>
          </a:p>
          <a:p>
            <a:pPr marL="0" indent="0">
              <a:buNone/>
            </a:pPr>
            <a:endParaRPr lang="nl-NL" sz="2000" dirty="0"/>
          </a:p>
          <a:p>
            <a:pPr marL="0" indent="0">
              <a:buNone/>
            </a:pPr>
            <a:r>
              <a:rPr lang="nl-NL" sz="2000" dirty="0"/>
              <a:t>	</a:t>
            </a:r>
            <a:endParaRPr lang="nl-NL" dirty="0"/>
          </a:p>
        </p:txBody>
      </p:sp>
      <p:sp>
        <p:nvSpPr>
          <p:cNvPr id="4" name="Tijdelijke aanduiding voor dianummer 3"/>
          <p:cNvSpPr>
            <a:spLocks noGrp="1"/>
          </p:cNvSpPr>
          <p:nvPr>
            <p:ph type="sldNum" sz="quarter" idx="12"/>
          </p:nvPr>
        </p:nvSpPr>
        <p:spPr/>
        <p:txBody>
          <a:bodyPr/>
          <a:lstStyle/>
          <a:p>
            <a:fld id="{57F1789D-17C2-4515-8862-51A96AB10F7F}" type="slidenum">
              <a:rPr lang="nl-NL" smtClean="0"/>
              <a:t>17</a:t>
            </a:fld>
            <a:endParaRPr lang="nl-NL"/>
          </a:p>
        </p:txBody>
      </p:sp>
    </p:spTree>
    <p:extLst>
      <p:ext uri="{BB962C8B-B14F-4D97-AF65-F5344CB8AC3E}">
        <p14:creationId xmlns:p14="http://schemas.microsoft.com/office/powerpoint/2010/main" val="2130714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De blik op de toekomst</a:t>
            </a:r>
          </a:p>
        </p:txBody>
      </p:sp>
      <p:sp>
        <p:nvSpPr>
          <p:cNvPr id="3" name="Tijdelijke aanduiding voor inhoud 2"/>
          <p:cNvSpPr>
            <a:spLocks noGrp="1"/>
          </p:cNvSpPr>
          <p:nvPr>
            <p:ph idx="1"/>
          </p:nvPr>
        </p:nvSpPr>
        <p:spPr/>
        <p:txBody>
          <a:bodyPr>
            <a:normAutofit lnSpcReduction="10000"/>
          </a:bodyPr>
          <a:lstStyle/>
          <a:p>
            <a:pPr marL="0" indent="0">
              <a:buNone/>
            </a:pPr>
            <a:r>
              <a:rPr lang="nl-NL" dirty="0"/>
              <a:t>Al 30 jaar in de terminale thuishulp en 15 jaar in het hospice speelt u met elkaar een onmisbare rol van betekenis in het laatste stukje van het leven van mensen die gaan overlijden. </a:t>
            </a:r>
          </a:p>
          <a:p>
            <a:endParaRPr lang="nl-NL" dirty="0"/>
          </a:p>
          <a:p>
            <a:pPr marL="0" indent="0">
              <a:buNone/>
            </a:pPr>
            <a:r>
              <a:rPr lang="nl-NL" dirty="0"/>
              <a:t>Ik heb er alle vertrouwen in dat Het </a:t>
            </a:r>
            <a:r>
              <a:rPr lang="nl-NL" dirty="0" err="1"/>
              <a:t>Riemkehuis</a:t>
            </a:r>
            <a:r>
              <a:rPr lang="nl-NL" dirty="0"/>
              <a:t>, of dat nu het hospice of de Terminale Thuishulp is, ook  de komende decennia met alle betrokken en deskundige vrijwilligers die belangrijke rol zal blijven vervullen. Ik wens jullie daar heel veel succes bij! </a:t>
            </a:r>
          </a:p>
          <a:p>
            <a:endParaRPr lang="nl-NL" dirty="0"/>
          </a:p>
        </p:txBody>
      </p:sp>
      <p:sp>
        <p:nvSpPr>
          <p:cNvPr id="4" name="Tijdelijke aanduiding voor dianummer 3"/>
          <p:cNvSpPr>
            <a:spLocks noGrp="1"/>
          </p:cNvSpPr>
          <p:nvPr>
            <p:ph type="sldNum" sz="quarter" idx="12"/>
          </p:nvPr>
        </p:nvSpPr>
        <p:spPr/>
        <p:txBody>
          <a:bodyPr/>
          <a:lstStyle/>
          <a:p>
            <a:fld id="{57F1789D-17C2-4515-8862-51A96AB10F7F}" type="slidenum">
              <a:rPr lang="nl-NL" smtClean="0"/>
              <a:t>18</a:t>
            </a:fld>
            <a:endParaRPr lang="nl-NL"/>
          </a:p>
        </p:txBody>
      </p:sp>
    </p:spTree>
    <p:extLst>
      <p:ext uri="{BB962C8B-B14F-4D97-AF65-F5344CB8AC3E}">
        <p14:creationId xmlns:p14="http://schemas.microsoft.com/office/powerpoint/2010/main" val="1272802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ctr"/>
            <a:br>
              <a:rPr lang="nl-NL" dirty="0"/>
            </a:br>
            <a:r>
              <a:rPr lang="nl-NL" dirty="0"/>
              <a:t>VPTZ Nederland: </a:t>
            </a:r>
            <a:br>
              <a:rPr lang="nl-NL" dirty="0"/>
            </a:br>
            <a:r>
              <a:rPr lang="nl-NL" dirty="0"/>
              <a:t>Vrijwilligers Palliatieve Terminale Zorg </a:t>
            </a:r>
          </a:p>
        </p:txBody>
      </p:sp>
      <p:sp>
        <p:nvSpPr>
          <p:cNvPr id="3" name="Tijdelijke aanduiding voor inhoud 2"/>
          <p:cNvSpPr>
            <a:spLocks noGrp="1"/>
          </p:cNvSpPr>
          <p:nvPr>
            <p:ph idx="1"/>
          </p:nvPr>
        </p:nvSpPr>
        <p:spPr/>
        <p:txBody>
          <a:bodyPr/>
          <a:lstStyle/>
          <a:p>
            <a:pPr marL="0" indent="0" algn="ctr">
              <a:buNone/>
            </a:pPr>
            <a:endParaRPr lang="nl-NL" sz="2800" b="1" dirty="0">
              <a:solidFill>
                <a:schemeClr val="accent6"/>
              </a:solidFill>
            </a:endParaRPr>
          </a:p>
          <a:p>
            <a:pPr marL="0" indent="0" algn="ctr">
              <a:buNone/>
            </a:pPr>
            <a:r>
              <a:rPr lang="nl-NL" sz="2800" b="1" dirty="0"/>
              <a:t>Missie:</a:t>
            </a:r>
          </a:p>
          <a:p>
            <a:pPr marL="0" indent="0" algn="ctr">
              <a:buNone/>
            </a:pPr>
            <a:r>
              <a:rPr lang="nl-NL" sz="2800" b="1" dirty="0"/>
              <a:t>VPTZ Nederland staat voor een waardige laatste levensfase op de plek van voorkeur met de inzet van vrijwilligers.</a:t>
            </a:r>
          </a:p>
          <a:p>
            <a:pPr marL="0" indent="0" algn="ctr">
              <a:buNone/>
            </a:pPr>
            <a:endParaRPr lang="nl-NL" sz="2800" b="1" dirty="0"/>
          </a:p>
          <a:p>
            <a:pPr marL="0" indent="0" algn="ctr">
              <a:buNone/>
            </a:pPr>
            <a:r>
              <a:rPr lang="nl-NL" sz="2800" b="1" dirty="0">
                <a:solidFill>
                  <a:schemeClr val="accent6">
                    <a:lumMod val="75000"/>
                  </a:schemeClr>
                </a:solidFill>
              </a:rPr>
              <a:t>Samen staan we sterker!</a:t>
            </a:r>
          </a:p>
          <a:p>
            <a:pPr marL="0" indent="0" algn="ctr">
              <a:buNone/>
            </a:pPr>
            <a:endParaRPr lang="nl-NL" sz="2800" b="1" dirty="0"/>
          </a:p>
        </p:txBody>
      </p:sp>
      <p:sp>
        <p:nvSpPr>
          <p:cNvPr id="4" name="Tijdelijke aanduiding voor dianummer 3"/>
          <p:cNvSpPr>
            <a:spLocks noGrp="1"/>
          </p:cNvSpPr>
          <p:nvPr>
            <p:ph type="sldNum" sz="quarter" idx="12"/>
          </p:nvPr>
        </p:nvSpPr>
        <p:spPr/>
        <p:txBody>
          <a:bodyPr/>
          <a:lstStyle/>
          <a:p>
            <a:fld id="{57F1789D-17C2-4515-8862-51A96AB10F7F}" type="slidenum">
              <a:rPr lang="nl-NL" smtClean="0"/>
              <a:t>2</a:t>
            </a:fld>
            <a:endParaRPr lang="nl-NL"/>
          </a:p>
        </p:txBody>
      </p:sp>
    </p:spTree>
    <p:extLst>
      <p:ext uri="{BB962C8B-B14F-4D97-AF65-F5344CB8AC3E}">
        <p14:creationId xmlns:p14="http://schemas.microsoft.com/office/powerpoint/2010/main" val="255164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980728"/>
            <a:ext cx="8229600" cy="792088"/>
          </a:xfrm>
        </p:spPr>
        <p:txBody>
          <a:bodyPr/>
          <a:lstStyle/>
          <a:p>
            <a:pPr algn="ctr"/>
            <a:r>
              <a:rPr lang="nl-NL" dirty="0"/>
              <a:t>VPTZ Nederland in cijfers in 2022</a:t>
            </a:r>
          </a:p>
        </p:txBody>
      </p:sp>
      <p:sp>
        <p:nvSpPr>
          <p:cNvPr id="3" name="Tijdelijke aanduiding voor inhoud 2"/>
          <p:cNvSpPr>
            <a:spLocks noGrp="1"/>
          </p:cNvSpPr>
          <p:nvPr>
            <p:ph sz="half" idx="1"/>
          </p:nvPr>
        </p:nvSpPr>
        <p:spPr>
          <a:xfrm>
            <a:off x="457200" y="1700808"/>
            <a:ext cx="4038600" cy="4137323"/>
          </a:xfrm>
        </p:spPr>
        <p:txBody>
          <a:bodyPr>
            <a:normAutofit fontScale="92500" lnSpcReduction="20000"/>
          </a:bodyPr>
          <a:lstStyle/>
          <a:p>
            <a:r>
              <a:rPr lang="nl-NL" b="1" dirty="0"/>
              <a:t>Meer dan 200 leden </a:t>
            </a:r>
            <a:br>
              <a:rPr lang="nl-NL" dirty="0"/>
            </a:br>
            <a:r>
              <a:rPr lang="nl-NL" dirty="0"/>
              <a:t>-&gt; Thuis</a:t>
            </a:r>
            <a:br>
              <a:rPr lang="nl-NL" dirty="0"/>
            </a:br>
            <a:r>
              <a:rPr lang="nl-NL" dirty="0"/>
              <a:t>-&gt; Beide </a:t>
            </a:r>
            <a:br>
              <a:rPr lang="nl-NL" dirty="0"/>
            </a:br>
            <a:r>
              <a:rPr lang="nl-NL" dirty="0"/>
              <a:t>-&gt; Hospices</a:t>
            </a:r>
            <a:br>
              <a:rPr lang="nl-NL" dirty="0"/>
            </a:br>
            <a:r>
              <a:rPr lang="nl-NL" dirty="0"/>
              <a:t>-&gt; Palliatieve Units</a:t>
            </a:r>
            <a:br>
              <a:rPr lang="nl-NL" dirty="0"/>
            </a:br>
            <a:endParaRPr lang="nl-NL" dirty="0"/>
          </a:p>
          <a:p>
            <a:r>
              <a:rPr lang="nl-NL" b="1" dirty="0"/>
              <a:t>13.090 vrijwilligers!</a:t>
            </a:r>
            <a:br>
              <a:rPr lang="nl-NL" dirty="0"/>
            </a:br>
            <a:endParaRPr lang="nl-NL" dirty="0"/>
          </a:p>
          <a:p>
            <a:r>
              <a:rPr lang="nl-NL" b="1" dirty="0"/>
              <a:t>1.471.446 uren ondersteuning door vrijwilligers</a:t>
            </a:r>
            <a:br>
              <a:rPr lang="nl-NL" dirty="0"/>
            </a:br>
            <a:endParaRPr lang="nl-NL" dirty="0"/>
          </a:p>
          <a:p>
            <a:r>
              <a:rPr lang="nl-NL" b="1" dirty="0"/>
              <a:t>13.775 gasten in 2022</a:t>
            </a:r>
          </a:p>
        </p:txBody>
      </p:sp>
      <p:pic>
        <p:nvPicPr>
          <p:cNvPr id="6" name="Tijdelijke aanduiding voor inhoud 5"/>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4828499" y="1989138"/>
            <a:ext cx="3678001" cy="4137025"/>
          </a:xfrm>
        </p:spPr>
      </p:pic>
      <p:sp>
        <p:nvSpPr>
          <p:cNvPr id="5" name="Tijdelijke aanduiding voor dianummer 4"/>
          <p:cNvSpPr>
            <a:spLocks noGrp="1"/>
          </p:cNvSpPr>
          <p:nvPr>
            <p:ph type="sldNum" sz="quarter" idx="12"/>
          </p:nvPr>
        </p:nvSpPr>
        <p:spPr/>
        <p:txBody>
          <a:bodyPr/>
          <a:lstStyle/>
          <a:p>
            <a:fld id="{57F1789D-17C2-4515-8862-51A96AB10F7F}" type="slidenum">
              <a:rPr lang="nl-NL" smtClean="0"/>
              <a:t>3</a:t>
            </a:fld>
            <a:endParaRPr lang="nl-NL"/>
          </a:p>
        </p:txBody>
      </p:sp>
    </p:spTree>
    <p:extLst>
      <p:ext uri="{BB962C8B-B14F-4D97-AF65-F5344CB8AC3E}">
        <p14:creationId xmlns:p14="http://schemas.microsoft.com/office/powerpoint/2010/main" val="4309100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ctr"/>
            <a:br>
              <a:rPr lang="nl-NL" dirty="0"/>
            </a:br>
            <a:r>
              <a:rPr lang="nl-NL" dirty="0"/>
              <a:t>Landelijk bureau VPTZ Nederland</a:t>
            </a:r>
          </a:p>
        </p:txBody>
      </p:sp>
      <p:sp>
        <p:nvSpPr>
          <p:cNvPr id="3" name="Tijdelijke aanduiding voor inhoud 2"/>
          <p:cNvSpPr>
            <a:spLocks noGrp="1"/>
          </p:cNvSpPr>
          <p:nvPr>
            <p:ph idx="1"/>
          </p:nvPr>
        </p:nvSpPr>
        <p:spPr/>
        <p:txBody>
          <a:bodyPr/>
          <a:lstStyle/>
          <a:p>
            <a:pPr marL="457200" indent="-457200">
              <a:buFont typeface="+mj-lt"/>
              <a:buAutoNum type="arabicPeriod"/>
            </a:pPr>
            <a:endParaRPr lang="nl-NL" dirty="0"/>
          </a:p>
          <a:p>
            <a:pPr marL="457200" indent="-457200">
              <a:buFont typeface="+mj-lt"/>
              <a:buAutoNum type="arabicPeriod"/>
            </a:pPr>
            <a:r>
              <a:rPr lang="nl-NL" dirty="0"/>
              <a:t>Werken aan kwaliteit</a:t>
            </a:r>
          </a:p>
          <a:p>
            <a:pPr marL="457200" indent="-457200">
              <a:buFont typeface="+mj-lt"/>
              <a:buAutoNum type="arabicPeriod"/>
            </a:pPr>
            <a:r>
              <a:rPr lang="nl-NL" dirty="0"/>
              <a:t>Leden adviseren en informeren</a:t>
            </a:r>
          </a:p>
          <a:p>
            <a:pPr marL="457200" indent="-457200">
              <a:buFont typeface="+mj-lt"/>
              <a:buAutoNum type="arabicPeriod"/>
            </a:pPr>
            <a:r>
              <a:rPr lang="nl-NL" dirty="0"/>
              <a:t>Leren en ontwikkelen &gt; Academie, </a:t>
            </a:r>
            <a:r>
              <a:rPr lang="nl-NL" u="sng" dirty="0"/>
              <a:t>Registratierapportage</a:t>
            </a:r>
          </a:p>
          <a:p>
            <a:pPr marL="457200" indent="-457200">
              <a:buFont typeface="+mj-lt"/>
              <a:buAutoNum type="arabicPeriod"/>
            </a:pPr>
            <a:r>
              <a:rPr lang="nl-NL" dirty="0"/>
              <a:t>Lobby, netwerken en samenwerken</a:t>
            </a:r>
          </a:p>
          <a:p>
            <a:pPr marL="457200" indent="-457200">
              <a:buFont typeface="+mj-lt"/>
              <a:buAutoNum type="arabicPeriod"/>
            </a:pPr>
            <a:r>
              <a:rPr lang="nl-NL" dirty="0"/>
              <a:t>Verenigen</a:t>
            </a:r>
          </a:p>
        </p:txBody>
      </p:sp>
      <p:sp>
        <p:nvSpPr>
          <p:cNvPr id="4" name="Tijdelijke aanduiding voor dianummer 3"/>
          <p:cNvSpPr>
            <a:spLocks noGrp="1"/>
          </p:cNvSpPr>
          <p:nvPr>
            <p:ph type="sldNum" sz="quarter" idx="12"/>
          </p:nvPr>
        </p:nvSpPr>
        <p:spPr/>
        <p:txBody>
          <a:bodyPr/>
          <a:lstStyle/>
          <a:p>
            <a:fld id="{57F1789D-17C2-4515-8862-51A96AB10F7F}" type="slidenum">
              <a:rPr lang="nl-NL" smtClean="0"/>
              <a:t>4</a:t>
            </a:fld>
            <a:endParaRPr lang="nl-NL"/>
          </a:p>
        </p:txBody>
      </p:sp>
    </p:spTree>
    <p:extLst>
      <p:ext uri="{BB962C8B-B14F-4D97-AF65-F5344CB8AC3E}">
        <p14:creationId xmlns:p14="http://schemas.microsoft.com/office/powerpoint/2010/main" val="41063717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161B86F-8901-8970-4DC0-693AE3953C1D}"/>
              </a:ext>
            </a:extLst>
          </p:cNvPr>
          <p:cNvSpPr>
            <a:spLocks noGrp="1"/>
          </p:cNvSpPr>
          <p:nvPr>
            <p:ph type="title"/>
          </p:nvPr>
        </p:nvSpPr>
        <p:spPr/>
        <p:txBody>
          <a:bodyPr/>
          <a:lstStyle/>
          <a:p>
            <a:r>
              <a:rPr lang="nl-NL" dirty="0"/>
              <a:t>Wat zien we bij de leden van VPTZ?</a:t>
            </a:r>
          </a:p>
        </p:txBody>
      </p:sp>
      <p:sp>
        <p:nvSpPr>
          <p:cNvPr id="3" name="Tijdelijke aanduiding voor inhoud 2">
            <a:extLst>
              <a:ext uri="{FF2B5EF4-FFF2-40B4-BE49-F238E27FC236}">
                <a16:creationId xmlns:a16="http://schemas.microsoft.com/office/drawing/2014/main" id="{FEAFEBE1-C9A1-90B0-D428-1F4D0B4E473D}"/>
              </a:ext>
            </a:extLst>
          </p:cNvPr>
          <p:cNvSpPr>
            <a:spLocks noGrp="1"/>
          </p:cNvSpPr>
          <p:nvPr>
            <p:ph idx="1"/>
          </p:nvPr>
        </p:nvSpPr>
        <p:spPr/>
        <p:txBody>
          <a:bodyPr/>
          <a:lstStyle/>
          <a:p>
            <a:r>
              <a:rPr lang="nl-NL" dirty="0"/>
              <a:t>Een groeiend aantal mensen overlijdt in het hospice/Bijna Thuis Huis</a:t>
            </a:r>
          </a:p>
          <a:p>
            <a:r>
              <a:rPr lang="nl-NL" dirty="0"/>
              <a:t>Het aantal thuisinzetten in de terminale fase staat al jaren onder druk, heeft in de corona jaren een stevige dip laten zien en herstelt zich nu met een lokaal wisselend beeld</a:t>
            </a:r>
          </a:p>
          <a:p>
            <a:r>
              <a:rPr lang="nl-NL" dirty="0"/>
              <a:t>Het totale aantal vrijwilligers stijgt nog ieder jaar!</a:t>
            </a:r>
          </a:p>
        </p:txBody>
      </p:sp>
      <p:sp>
        <p:nvSpPr>
          <p:cNvPr id="4" name="Tijdelijke aanduiding voor dianummer 3">
            <a:extLst>
              <a:ext uri="{FF2B5EF4-FFF2-40B4-BE49-F238E27FC236}">
                <a16:creationId xmlns:a16="http://schemas.microsoft.com/office/drawing/2014/main" id="{66DE1190-1AE3-D5EF-71E4-DB2ABFE1FC7A}"/>
              </a:ext>
            </a:extLst>
          </p:cNvPr>
          <p:cNvSpPr>
            <a:spLocks noGrp="1"/>
          </p:cNvSpPr>
          <p:nvPr>
            <p:ph type="sldNum" sz="quarter" idx="12"/>
          </p:nvPr>
        </p:nvSpPr>
        <p:spPr/>
        <p:txBody>
          <a:bodyPr/>
          <a:lstStyle/>
          <a:p>
            <a:fld id="{57F1789D-17C2-4515-8862-51A96AB10F7F}" type="slidenum">
              <a:rPr lang="nl-NL" smtClean="0"/>
              <a:t>5</a:t>
            </a:fld>
            <a:endParaRPr lang="nl-NL"/>
          </a:p>
        </p:txBody>
      </p:sp>
    </p:spTree>
    <p:extLst>
      <p:ext uri="{BB962C8B-B14F-4D97-AF65-F5344CB8AC3E}">
        <p14:creationId xmlns:p14="http://schemas.microsoft.com/office/powerpoint/2010/main" val="35088252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Beeld aantal cliënten </a:t>
            </a:r>
            <a:r>
              <a:rPr lang="nl-NL" dirty="0" err="1"/>
              <a:t>Riemkehuis</a:t>
            </a:r>
            <a:endParaRPr lang="nl-NL" dirty="0"/>
          </a:p>
        </p:txBody>
      </p:sp>
      <p:sp>
        <p:nvSpPr>
          <p:cNvPr id="4" name="Tijdelijke aanduiding voor dianummer 3"/>
          <p:cNvSpPr>
            <a:spLocks noGrp="1"/>
          </p:cNvSpPr>
          <p:nvPr>
            <p:ph type="sldNum" sz="quarter" idx="12"/>
          </p:nvPr>
        </p:nvSpPr>
        <p:spPr/>
        <p:txBody>
          <a:bodyPr/>
          <a:lstStyle/>
          <a:p>
            <a:fld id="{57F1789D-17C2-4515-8862-51A96AB10F7F}" type="slidenum">
              <a:rPr lang="nl-NL" smtClean="0"/>
              <a:t>6</a:t>
            </a:fld>
            <a:endParaRPr lang="nl-NL"/>
          </a:p>
        </p:txBody>
      </p:sp>
      <p:graphicFrame>
        <p:nvGraphicFramePr>
          <p:cNvPr id="10" name="Grafiek 9">
            <a:extLst>
              <a:ext uri="{FF2B5EF4-FFF2-40B4-BE49-F238E27FC236}">
                <a16:creationId xmlns:a16="http://schemas.microsoft.com/office/drawing/2014/main" id="{1F900312-747B-1E56-8C62-D2C86554BD86}"/>
              </a:ext>
            </a:extLst>
          </p:cNvPr>
          <p:cNvGraphicFramePr>
            <a:graphicFrameLocks/>
          </p:cNvGraphicFramePr>
          <p:nvPr>
            <p:extLst>
              <p:ext uri="{D42A27DB-BD31-4B8C-83A1-F6EECF244321}">
                <p14:modId xmlns:p14="http://schemas.microsoft.com/office/powerpoint/2010/main" val="2489383543"/>
              </p:ext>
            </p:extLst>
          </p:nvPr>
        </p:nvGraphicFramePr>
        <p:xfrm>
          <a:off x="1115616" y="2057400"/>
          <a:ext cx="7056784" cy="367585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186011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C94E55AA-10F4-6111-9887-A12DE6365A22}"/>
              </a:ext>
            </a:extLst>
          </p:cNvPr>
          <p:cNvSpPr>
            <a:spLocks noGrp="1"/>
          </p:cNvSpPr>
          <p:nvPr>
            <p:ph type="sldNum" sz="quarter" idx="12"/>
          </p:nvPr>
        </p:nvSpPr>
        <p:spPr/>
        <p:txBody>
          <a:bodyPr/>
          <a:lstStyle/>
          <a:p>
            <a:fld id="{57F1789D-17C2-4515-8862-51A96AB10F7F}" type="slidenum">
              <a:rPr lang="nl-NL" smtClean="0"/>
              <a:t>7</a:t>
            </a:fld>
            <a:endParaRPr lang="nl-NL"/>
          </a:p>
        </p:txBody>
      </p:sp>
      <p:sp>
        <p:nvSpPr>
          <p:cNvPr id="3" name="Rectangle 2">
            <a:extLst>
              <a:ext uri="{FF2B5EF4-FFF2-40B4-BE49-F238E27FC236}">
                <a16:creationId xmlns:a16="http://schemas.microsoft.com/office/drawing/2014/main" id="{974C9415-3864-A0F4-D29A-16CDFEC0FA3F}"/>
              </a:ext>
            </a:extLst>
          </p:cNvPr>
          <p:cNvSpPr>
            <a:spLocks noChangeArrowheads="1"/>
          </p:cNvSpPr>
          <p:nvPr/>
        </p:nvSpPr>
        <p:spPr bwMode="auto">
          <a:xfrm>
            <a:off x="1619672" y="1596231"/>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nl-NL"/>
          </a:p>
        </p:txBody>
      </p:sp>
      <p:pic>
        <p:nvPicPr>
          <p:cNvPr id="1025" name="Grafiek 2">
            <a:extLst>
              <a:ext uri="{FF2B5EF4-FFF2-40B4-BE49-F238E27FC236}">
                <a16:creationId xmlns:a16="http://schemas.microsoft.com/office/drawing/2014/main" id="{684B9B45-E785-E576-E968-7FE330A10D78}"/>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755576" y="1340768"/>
            <a:ext cx="6552728" cy="40432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0204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Beeld aantal vrijwilligers </a:t>
            </a:r>
            <a:r>
              <a:rPr lang="nl-NL" dirty="0" err="1"/>
              <a:t>Riemkehuis</a:t>
            </a:r>
            <a:endParaRPr lang="nl-NL" dirty="0"/>
          </a:p>
        </p:txBody>
      </p:sp>
      <p:sp>
        <p:nvSpPr>
          <p:cNvPr id="4" name="Tijdelijke aanduiding voor dianummer 3"/>
          <p:cNvSpPr>
            <a:spLocks noGrp="1"/>
          </p:cNvSpPr>
          <p:nvPr>
            <p:ph type="sldNum" sz="quarter" idx="12"/>
          </p:nvPr>
        </p:nvSpPr>
        <p:spPr/>
        <p:txBody>
          <a:bodyPr/>
          <a:lstStyle/>
          <a:p>
            <a:fld id="{57F1789D-17C2-4515-8862-51A96AB10F7F}" type="slidenum">
              <a:rPr lang="nl-NL" smtClean="0"/>
              <a:t>8</a:t>
            </a:fld>
            <a:endParaRPr lang="nl-NL"/>
          </a:p>
        </p:txBody>
      </p:sp>
      <p:graphicFrame>
        <p:nvGraphicFramePr>
          <p:cNvPr id="7" name="Tijdelijke aanduiding voor inhoud 6">
            <a:extLst>
              <a:ext uri="{FF2B5EF4-FFF2-40B4-BE49-F238E27FC236}">
                <a16:creationId xmlns:a16="http://schemas.microsoft.com/office/drawing/2014/main" id="{4B1A5704-7CD9-7486-3D5F-1478683C625C}"/>
              </a:ext>
            </a:extLst>
          </p:cNvPr>
          <p:cNvGraphicFramePr>
            <a:graphicFrameLocks noGrp="1"/>
          </p:cNvGraphicFramePr>
          <p:nvPr>
            <p:ph idx="1"/>
            <p:extLst>
              <p:ext uri="{D42A27DB-BD31-4B8C-83A1-F6EECF244321}">
                <p14:modId xmlns:p14="http://schemas.microsoft.com/office/powerpoint/2010/main" val="2065797022"/>
              </p:ext>
            </p:extLst>
          </p:nvPr>
        </p:nvGraphicFramePr>
        <p:xfrm>
          <a:off x="755576" y="2348879"/>
          <a:ext cx="7488832" cy="30243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079712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105ADC6-65BF-FB3A-09E4-D94AB6EE97C6}"/>
              </a:ext>
            </a:extLst>
          </p:cNvPr>
          <p:cNvSpPr>
            <a:spLocks noGrp="1"/>
          </p:cNvSpPr>
          <p:nvPr>
            <p:ph type="sldNum" sz="quarter" idx="12"/>
          </p:nvPr>
        </p:nvSpPr>
        <p:spPr/>
        <p:txBody>
          <a:bodyPr/>
          <a:lstStyle/>
          <a:p>
            <a:fld id="{57F1789D-17C2-4515-8862-51A96AB10F7F}" type="slidenum">
              <a:rPr lang="nl-NL" smtClean="0"/>
              <a:t>9</a:t>
            </a:fld>
            <a:endParaRPr lang="nl-NL"/>
          </a:p>
        </p:txBody>
      </p:sp>
      <p:sp>
        <p:nvSpPr>
          <p:cNvPr id="3" name="Rectangle 2">
            <a:extLst>
              <a:ext uri="{FF2B5EF4-FFF2-40B4-BE49-F238E27FC236}">
                <a16:creationId xmlns:a16="http://schemas.microsoft.com/office/drawing/2014/main" id="{FC2249F5-A9C0-C9A5-FE32-3539350726C4}"/>
              </a:ext>
            </a:extLst>
          </p:cNvPr>
          <p:cNvSpPr>
            <a:spLocks noChangeArrowheads="1"/>
          </p:cNvSpPr>
          <p:nvPr/>
        </p:nvSpPr>
        <p:spPr bwMode="auto">
          <a:xfrm>
            <a:off x="613557" y="1171807"/>
            <a:ext cx="11888338" cy="729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nl-NL"/>
          </a:p>
        </p:txBody>
      </p:sp>
      <p:pic>
        <p:nvPicPr>
          <p:cNvPr id="2049" name="Grafiek 4">
            <a:extLst>
              <a:ext uri="{FF2B5EF4-FFF2-40B4-BE49-F238E27FC236}">
                <a16:creationId xmlns:a16="http://schemas.microsoft.com/office/drawing/2014/main" id="{98E006C1-9E65-1582-F697-D852C3355CB4}"/>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1044439" y="1268760"/>
            <a:ext cx="7312364" cy="439248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1020099"/>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EB4F358481BC74BA218DDE9E3F77C51" ma:contentTypeVersion="17" ma:contentTypeDescription="Een nieuw document maken." ma:contentTypeScope="" ma:versionID="2d6551a97bb660145ce7cb8171489fd7">
  <xsd:schema xmlns:xsd="http://www.w3.org/2001/XMLSchema" xmlns:xs="http://www.w3.org/2001/XMLSchema" xmlns:p="http://schemas.microsoft.com/office/2006/metadata/properties" xmlns:ns2="c8dd53c6-09f3-4a2b-8583-b7fee6ec7fb3" xmlns:ns3="421c846a-66f2-4771-ba52-5a2ada80e263" targetNamespace="http://schemas.microsoft.com/office/2006/metadata/properties" ma:root="true" ma:fieldsID="230306e02d5d23d87f62fdd4d2918bf3" ns2:_="" ns3:_="">
    <xsd:import namespace="c8dd53c6-09f3-4a2b-8583-b7fee6ec7fb3"/>
    <xsd:import namespace="421c846a-66f2-4771-ba52-5a2ada80e263"/>
    <xsd:element name="properties">
      <xsd:complexType>
        <xsd:sequence>
          <xsd:element name="documentManagement">
            <xsd:complexType>
              <xsd:all>
                <xsd:element ref="ns2:Title0" minOccurs="0"/>
                <xsd:element ref="ns2:Title1" minOccurs="0"/>
                <xsd:element ref="ns2:Title2" minOccurs="0"/>
                <xsd:element ref="ns2:MediaServiceMetadata" minOccurs="0"/>
                <xsd:element ref="ns2:MediaServiceFastMetadata" minOccurs="0"/>
                <xsd:element ref="ns2:MediaServiceDateTaken" minOccurs="0"/>
                <xsd:element ref="ns2:MediaServiceObjectDetectorVersions" minOccurs="0"/>
                <xsd:element ref="ns2:MediaLengthInSeconds" minOccurs="0"/>
                <xsd:element ref="ns2:MediaServiceLocation" minOccurs="0"/>
                <xsd:element ref="ns2:MediaServiceGenerationTime" minOccurs="0"/>
                <xsd:element ref="ns2:MediaServiceEventHashCode" minOccurs="0"/>
                <xsd:element ref="ns2:lcf76f155ced4ddcb4097134ff3c332f" minOccurs="0"/>
                <xsd:element ref="ns3:TaxCatchAll"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8dd53c6-09f3-4a2b-8583-b7fee6ec7fb3" elementFormDefault="qualified">
    <xsd:import namespace="http://schemas.microsoft.com/office/2006/documentManagement/types"/>
    <xsd:import namespace="http://schemas.microsoft.com/office/infopath/2007/PartnerControls"/>
    <xsd:element name="Title0" ma:index="8" nillable="true" ma:displayName="Title" ma:description="" ma:internalName="Title0">
      <xsd:simpleType>
        <xsd:restriction base="dms:Text">
          <xsd:maxLength value="255"/>
        </xsd:restriction>
      </xsd:simpleType>
    </xsd:element>
    <xsd:element name="Title1" ma:index="9" nillable="true" ma:displayName="Title" ma:description="" ma:internalName="Title1">
      <xsd:simpleType>
        <xsd:restriction base="dms:Text">
          <xsd:maxLength value="255"/>
        </xsd:restriction>
      </xsd:simpleType>
    </xsd:element>
    <xsd:element name="Title2" ma:index="10" nillable="true" ma:displayName="Title" ma:description="" ma:internalName="Title2">
      <xsd:simpleType>
        <xsd:restriction base="dms:Text">
          <xsd:maxLength value="255"/>
        </xsd:restriction>
      </xsd:simpleType>
    </xsd:element>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indexed="true"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lcf76f155ced4ddcb4097134ff3c332f" ma:index="20" nillable="true" ma:taxonomy="true" ma:internalName="lcf76f155ced4ddcb4097134ff3c332f" ma:taxonomyFieldName="MediaServiceImageTags" ma:displayName="Afbeeldingtags" ma:readOnly="false" ma:fieldId="{5cf76f15-5ced-4ddc-b409-7134ff3c332f}" ma:taxonomyMulti="true" ma:sspId="3837c9a9-e10d-4161-9e02-2610d7791bcb" ma:termSetId="09814cd3-568e-fe90-9814-8d621ff8fb84" ma:anchorId="fba54fb3-c3e1-fe81-a776-ca4b69148c4d" ma:open="true" ma:isKeyword="false">
      <xsd:complexType>
        <xsd:sequence>
          <xsd:element ref="pc:Terms" minOccurs="0" maxOccurs="1"/>
        </xsd:sequence>
      </xsd:complexType>
    </xsd:element>
    <xsd:element name="MediaServiceOCR" ma:index="22"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21c846a-66f2-4771-ba52-5a2ada80e263"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974f5605-a894-45f3-8084-38a61b9c7acb}" ma:internalName="TaxCatchAll" ma:showField="CatchAllData" ma:web="421c846a-66f2-4771-ba52-5a2ada80e263">
      <xsd:complexType>
        <xsd:complexContent>
          <xsd:extension base="dms:MultiChoiceLookup">
            <xsd:sequence>
              <xsd:element name="Value" type="dms:Lookup" maxOccurs="unbounded" minOccurs="0" nillable="true"/>
            </xsd:sequence>
          </xsd:extension>
        </xsd:complexContent>
      </xsd:complexType>
    </xsd:element>
    <xsd:element name="SharedWithUsers" ma:index="23"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4"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itle0 xmlns="c8dd53c6-09f3-4a2b-8583-b7fee6ec7fb3" xsi:nil="true"/>
    <Title1 xmlns="c8dd53c6-09f3-4a2b-8583-b7fee6ec7fb3" xsi:nil="true"/>
    <TaxCatchAll xmlns="421c846a-66f2-4771-ba52-5a2ada80e263" xsi:nil="true"/>
    <lcf76f155ced4ddcb4097134ff3c332f xmlns="c8dd53c6-09f3-4a2b-8583-b7fee6ec7fb3">
      <Terms xmlns="http://schemas.microsoft.com/office/infopath/2007/PartnerControls"/>
    </lcf76f155ced4ddcb4097134ff3c332f>
    <Title2 xmlns="c8dd53c6-09f3-4a2b-8583-b7fee6ec7fb3" xsi:nil="true"/>
  </documentManagement>
</p:properties>
</file>

<file path=customXml/itemProps1.xml><?xml version="1.0" encoding="utf-8"?>
<ds:datastoreItem xmlns:ds="http://schemas.openxmlformats.org/officeDocument/2006/customXml" ds:itemID="{FFE9325C-05AC-4289-AE99-FA2A95E1577B}">
  <ds:schemaRefs>
    <ds:schemaRef ds:uri="http://schemas.microsoft.com/sharepoint/v3/contenttype/forms"/>
  </ds:schemaRefs>
</ds:datastoreItem>
</file>

<file path=customXml/itemProps2.xml><?xml version="1.0" encoding="utf-8"?>
<ds:datastoreItem xmlns:ds="http://schemas.openxmlformats.org/officeDocument/2006/customXml" ds:itemID="{78098225-1A94-4A93-96EA-85C4C4CD539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8dd53c6-09f3-4a2b-8583-b7fee6ec7fb3"/>
    <ds:schemaRef ds:uri="421c846a-66f2-4771-ba52-5a2ada80e26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CE3023B-A2C2-4A97-9863-8A40C1D33789}">
  <ds:schemaRefs>
    <ds:schemaRef ds:uri="http://schemas.microsoft.com/office/2006/metadata/properties"/>
    <ds:schemaRef ds:uri="http://schemas.microsoft.com/office/infopath/2007/PartnerControls"/>
    <ds:schemaRef ds:uri="c8dd53c6-09f3-4a2b-8583-b7fee6ec7fb3"/>
    <ds:schemaRef ds:uri="421c846a-66f2-4771-ba52-5a2ada80e263"/>
  </ds:schemaRefs>
</ds:datastoreItem>
</file>

<file path=docProps/app.xml><?xml version="1.0" encoding="utf-8"?>
<Properties xmlns="http://schemas.openxmlformats.org/officeDocument/2006/extended-properties" xmlns:vt="http://schemas.openxmlformats.org/officeDocument/2006/docPropsVTypes">
  <TotalTime>607</TotalTime>
  <Words>794</Words>
  <Application>Microsoft Office PowerPoint</Application>
  <PresentationFormat>Diavoorstelling (4:3)</PresentationFormat>
  <Paragraphs>104</Paragraphs>
  <Slides>18</Slides>
  <Notes>5</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18</vt:i4>
      </vt:variant>
    </vt:vector>
  </HeadingPairs>
  <TitlesOfParts>
    <vt:vector size="22" baseType="lpstr">
      <vt:lpstr>Arial</vt:lpstr>
      <vt:lpstr>Calibri</vt:lpstr>
      <vt:lpstr>Verdana</vt:lpstr>
      <vt:lpstr>Kantoorthema</vt:lpstr>
      <vt:lpstr>   VPTZ Nederland feliciteert  Het Riemkehuis Hospice en Terminale  thuishulp!</vt:lpstr>
      <vt:lpstr> VPTZ Nederland:  Vrijwilligers Palliatieve Terminale Zorg </vt:lpstr>
      <vt:lpstr>VPTZ Nederland in cijfers in 2022</vt:lpstr>
      <vt:lpstr> Landelijk bureau VPTZ Nederland</vt:lpstr>
      <vt:lpstr>Wat zien we bij de leden van VPTZ?</vt:lpstr>
      <vt:lpstr>Beeld aantal cliënten Riemkehuis</vt:lpstr>
      <vt:lpstr>PowerPoint-presentatie</vt:lpstr>
      <vt:lpstr>Beeld aantal vrijwilligers Riemkehuis</vt:lpstr>
      <vt:lpstr>PowerPoint-presentatie</vt:lpstr>
      <vt:lpstr>Trends &amp; Ontwikkelingen</vt:lpstr>
      <vt:lpstr>Bron: ActiZ</vt:lpstr>
      <vt:lpstr>PowerPoint-presentatie</vt:lpstr>
      <vt:lpstr>Bron: ActiZ</vt:lpstr>
      <vt:lpstr>Huisartsenzorg</vt:lpstr>
      <vt:lpstr>Impact op de palliatieve zorg</vt:lpstr>
      <vt:lpstr>Verantwoordelijkheid, bekendheid en samenhang</vt:lpstr>
      <vt:lpstr>Kort samengevat</vt:lpstr>
      <vt:lpstr>De blik op de toekomst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Nicole van Uden</dc:creator>
  <cp:lastModifiedBy>Carla Aalderink | VPTZ Nederland</cp:lastModifiedBy>
  <cp:revision>74</cp:revision>
  <dcterms:created xsi:type="dcterms:W3CDTF">2013-04-26T09:57:05Z</dcterms:created>
  <dcterms:modified xsi:type="dcterms:W3CDTF">2023-09-25T07:20:28Z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0x0101007EB4F358481BC74BA218DDE9E3F77C51</vt:lpwstr>
  </property>
</Properties>
</file>