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7"/>
  </p:notesMasterIdLst>
  <p:handoutMasterIdLst>
    <p:handoutMasterId r:id="rId78"/>
  </p:handoutMasterIdLst>
  <p:sldIdLst>
    <p:sldId id="256" r:id="rId2"/>
    <p:sldId id="257" r:id="rId3"/>
    <p:sldId id="258" r:id="rId4"/>
    <p:sldId id="303" r:id="rId5"/>
    <p:sldId id="304" r:id="rId6"/>
    <p:sldId id="305" r:id="rId7"/>
    <p:sldId id="306" r:id="rId8"/>
    <p:sldId id="307" r:id="rId9"/>
    <p:sldId id="309" r:id="rId10"/>
    <p:sldId id="310" r:id="rId11"/>
    <p:sldId id="311" r:id="rId12"/>
    <p:sldId id="312" r:id="rId13"/>
    <p:sldId id="313" r:id="rId14"/>
    <p:sldId id="314" r:id="rId15"/>
    <p:sldId id="315" r:id="rId16"/>
    <p:sldId id="316" r:id="rId17"/>
    <p:sldId id="317" r:id="rId18"/>
    <p:sldId id="318" r:id="rId19"/>
    <p:sldId id="319" r:id="rId20"/>
    <p:sldId id="321" r:id="rId21"/>
    <p:sldId id="322" r:id="rId22"/>
    <p:sldId id="323" r:id="rId23"/>
    <p:sldId id="324" r:id="rId24"/>
    <p:sldId id="325" r:id="rId25"/>
    <p:sldId id="326" r:id="rId26"/>
    <p:sldId id="327" r:id="rId27"/>
    <p:sldId id="328" r:id="rId28"/>
    <p:sldId id="329" r:id="rId29"/>
    <p:sldId id="330" r:id="rId30"/>
    <p:sldId id="331" r:id="rId31"/>
    <p:sldId id="332" r:id="rId32"/>
    <p:sldId id="333" r:id="rId33"/>
    <p:sldId id="334" r:id="rId34"/>
    <p:sldId id="335" r:id="rId35"/>
    <p:sldId id="336" r:id="rId36"/>
    <p:sldId id="337" r:id="rId37"/>
    <p:sldId id="338" r:id="rId38"/>
    <p:sldId id="339" r:id="rId39"/>
    <p:sldId id="340" r:id="rId40"/>
    <p:sldId id="341" r:id="rId41"/>
    <p:sldId id="342" r:id="rId42"/>
    <p:sldId id="343" r:id="rId43"/>
    <p:sldId id="344" r:id="rId44"/>
    <p:sldId id="345" r:id="rId45"/>
    <p:sldId id="347" r:id="rId46"/>
    <p:sldId id="353" r:id="rId47"/>
    <p:sldId id="354" r:id="rId48"/>
    <p:sldId id="355" r:id="rId49"/>
    <p:sldId id="356" r:id="rId50"/>
    <p:sldId id="357" r:id="rId51"/>
    <p:sldId id="358" r:id="rId52"/>
    <p:sldId id="359" r:id="rId53"/>
    <p:sldId id="360" r:id="rId54"/>
    <p:sldId id="361" r:id="rId55"/>
    <p:sldId id="362" r:id="rId56"/>
    <p:sldId id="363" r:id="rId57"/>
    <p:sldId id="364" r:id="rId58"/>
    <p:sldId id="365" r:id="rId59"/>
    <p:sldId id="366" r:id="rId60"/>
    <p:sldId id="367" r:id="rId61"/>
    <p:sldId id="368" r:id="rId62"/>
    <p:sldId id="369" r:id="rId63"/>
    <p:sldId id="370" r:id="rId64"/>
    <p:sldId id="371" r:id="rId65"/>
    <p:sldId id="372" r:id="rId66"/>
    <p:sldId id="373" r:id="rId67"/>
    <p:sldId id="374" r:id="rId68"/>
    <p:sldId id="348" r:id="rId69"/>
    <p:sldId id="349" r:id="rId70"/>
    <p:sldId id="350" r:id="rId71"/>
    <p:sldId id="351" r:id="rId72"/>
    <p:sldId id="352" r:id="rId73"/>
    <p:sldId id="260" r:id="rId74"/>
    <p:sldId id="375" r:id="rId75"/>
    <p:sldId id="346" r:id="rId7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43"/>
    <p:restoredTop sz="96327"/>
  </p:normalViewPr>
  <p:slideViewPr>
    <p:cSldViewPr snapToGrid="0">
      <p:cViewPr varScale="1">
        <p:scale>
          <a:sx n="96" d="100"/>
          <a:sy n="96" d="100"/>
        </p:scale>
        <p:origin x="206"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52929CE-56F5-414C-9D03-0F7DED38C31A}" type="datetimeFigureOut">
              <a:rPr lang="nl-NL" smtClean="0"/>
              <a:t>16-10-2024</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9B4DF91-E00B-48DE-9C66-CFB1196A0E93}" type="slidenum">
              <a:rPr lang="nl-NL" smtClean="0"/>
              <a:t>‹nr.›</a:t>
            </a:fld>
            <a:endParaRPr lang="nl-NL"/>
          </a:p>
        </p:txBody>
      </p:sp>
    </p:spTree>
    <p:extLst>
      <p:ext uri="{BB962C8B-B14F-4D97-AF65-F5344CB8AC3E}">
        <p14:creationId xmlns:p14="http://schemas.microsoft.com/office/powerpoint/2010/main" val="31413856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52532E-01D9-4E65-A85A-F8DB8D795DF3}" type="datetimeFigureOut">
              <a:rPr lang="nl-NL" smtClean="0"/>
              <a:t>16-10-2024</a:t>
            </a:fld>
            <a:endParaRPr lang="nl-NL"/>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9543B9-29C0-465C-B0A4-6F48A6303CB7}" type="slidenum">
              <a:rPr lang="nl-NL" smtClean="0"/>
              <a:t>‹nr.›</a:t>
            </a:fld>
            <a:endParaRPr lang="nl-NL"/>
          </a:p>
        </p:txBody>
      </p:sp>
    </p:spTree>
    <p:extLst>
      <p:ext uri="{BB962C8B-B14F-4D97-AF65-F5344CB8AC3E}">
        <p14:creationId xmlns:p14="http://schemas.microsoft.com/office/powerpoint/2010/main" val="3678258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jdelijke aanduiding voor dia-afbeelding 1">
            <a:extLst>
              <a:ext uri="{FF2B5EF4-FFF2-40B4-BE49-F238E27FC236}">
                <a16:creationId xmlns:a16="http://schemas.microsoft.com/office/drawing/2014/main" id="{91781A1F-3BEB-985C-1023-8D4A173B00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Tijdelijke aanduiding voor notities 2">
            <a:extLst>
              <a:ext uri="{FF2B5EF4-FFF2-40B4-BE49-F238E27FC236}">
                <a16:creationId xmlns:a16="http://schemas.microsoft.com/office/drawing/2014/main" id="{25288163-9B8E-48E0-A9A9-23C01E50BA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dirty="0"/>
          </a:p>
        </p:txBody>
      </p:sp>
      <p:sp>
        <p:nvSpPr>
          <p:cNvPr id="7172" name="Tijdelijke aanduiding voor dianummer 3">
            <a:extLst>
              <a:ext uri="{FF2B5EF4-FFF2-40B4-BE49-F238E27FC236}">
                <a16:creationId xmlns:a16="http://schemas.microsoft.com/office/drawing/2014/main" id="{9708661C-7D88-88D2-4880-6CF95FD66A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150" indent="-301981">
              <a:spcBef>
                <a:spcPct val="30000"/>
              </a:spcBef>
              <a:defRPr sz="1300">
                <a:solidFill>
                  <a:schemeClr val="tx1"/>
                </a:solidFill>
                <a:latin typeface="Calibri" panose="020F0502020204030204" pitchFamily="34" charset="0"/>
              </a:defRPr>
            </a:lvl2pPr>
            <a:lvl3pPr marL="1207922" indent="-241584">
              <a:spcBef>
                <a:spcPct val="30000"/>
              </a:spcBef>
              <a:defRPr sz="1300">
                <a:solidFill>
                  <a:schemeClr val="tx1"/>
                </a:solidFill>
                <a:latin typeface="Calibri" panose="020F0502020204030204" pitchFamily="34" charset="0"/>
              </a:defRPr>
            </a:lvl3pPr>
            <a:lvl4pPr marL="1691091" indent="-241584">
              <a:spcBef>
                <a:spcPct val="30000"/>
              </a:spcBef>
              <a:defRPr sz="1300">
                <a:solidFill>
                  <a:schemeClr val="tx1"/>
                </a:solidFill>
                <a:latin typeface="Calibri" panose="020F0502020204030204" pitchFamily="34" charset="0"/>
              </a:defRPr>
            </a:lvl4pPr>
            <a:lvl5pPr marL="2174260" indent="-241584">
              <a:spcBef>
                <a:spcPct val="30000"/>
              </a:spcBef>
              <a:defRPr sz="1300">
                <a:solidFill>
                  <a:schemeClr val="tx1"/>
                </a:solidFill>
                <a:latin typeface="Calibri" panose="020F0502020204030204" pitchFamily="34" charset="0"/>
              </a:defRPr>
            </a:lvl5pPr>
            <a:lvl6pPr marL="2657429" indent="-241584" eaLnBrk="0" fontAlgn="base" hangingPunct="0">
              <a:spcBef>
                <a:spcPct val="30000"/>
              </a:spcBef>
              <a:spcAft>
                <a:spcPct val="0"/>
              </a:spcAft>
              <a:defRPr sz="1300">
                <a:solidFill>
                  <a:schemeClr val="tx1"/>
                </a:solidFill>
                <a:latin typeface="Calibri" panose="020F0502020204030204" pitchFamily="34" charset="0"/>
              </a:defRPr>
            </a:lvl6pPr>
            <a:lvl7pPr marL="3140598" indent="-241584" eaLnBrk="0" fontAlgn="base" hangingPunct="0">
              <a:spcBef>
                <a:spcPct val="30000"/>
              </a:spcBef>
              <a:spcAft>
                <a:spcPct val="0"/>
              </a:spcAft>
              <a:defRPr sz="1300">
                <a:solidFill>
                  <a:schemeClr val="tx1"/>
                </a:solidFill>
                <a:latin typeface="Calibri" panose="020F0502020204030204" pitchFamily="34" charset="0"/>
              </a:defRPr>
            </a:lvl7pPr>
            <a:lvl8pPr marL="3623767" indent="-241584" eaLnBrk="0" fontAlgn="base" hangingPunct="0">
              <a:spcBef>
                <a:spcPct val="30000"/>
              </a:spcBef>
              <a:spcAft>
                <a:spcPct val="0"/>
              </a:spcAft>
              <a:defRPr sz="1300">
                <a:solidFill>
                  <a:schemeClr val="tx1"/>
                </a:solidFill>
                <a:latin typeface="Calibri" panose="020F0502020204030204" pitchFamily="34" charset="0"/>
              </a:defRPr>
            </a:lvl8pPr>
            <a:lvl9pPr marL="4106936" indent="-241584"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F00D5A3E-A7D2-4F43-B7D7-56A810000C3F}" type="slidenum">
              <a:rPr lang="nl-NL" altLang="nl-NL" smtClean="0"/>
              <a:pPr>
                <a:spcBef>
                  <a:spcPct val="0"/>
                </a:spcBef>
              </a:pPr>
              <a:t>7</a:t>
            </a:fld>
            <a:endParaRPr lang="nl-NL" altLang="nl-NL"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Nienke,</a:t>
            </a:r>
            <a:endParaRPr lang="nl-NL" dirty="0">
              <a:ea typeface="Calibri" panose="020F0502020204030204"/>
              <a:cs typeface="Calibri" panose="020F0502020204030204"/>
            </a:endParaRPr>
          </a:p>
          <a:p>
            <a:r>
              <a:rPr lang="nl-NL" dirty="0">
                <a:ea typeface="Calibri" panose="020F0502020204030204"/>
                <a:cs typeface="Calibri" panose="020F0502020204030204"/>
              </a:rPr>
              <a:t>Wij zetten zorg in na aanmelding door de Huisarts, het Ziekenhuis, maar ook door aanvraag van u zelf, uw mantelzorger,…</a:t>
            </a:r>
          </a:p>
          <a:p>
            <a:r>
              <a:rPr lang="nl-NL" dirty="0">
                <a:ea typeface="Calibri" panose="020F0502020204030204"/>
                <a:cs typeface="Calibri" panose="020F0502020204030204"/>
              </a:rPr>
              <a:t>Welke zorg voorbeelden ..</a:t>
            </a:r>
          </a:p>
          <a:p>
            <a:r>
              <a:rPr lang="nl-NL" dirty="0">
                <a:ea typeface="Calibri" panose="020F0502020204030204"/>
                <a:cs typeface="Calibri" panose="020F0502020204030204"/>
              </a:rPr>
              <a:t>Betreft Zorg op maat .. </a:t>
            </a:r>
            <a:endParaRPr lang="nl-NL" dirty="0"/>
          </a:p>
        </p:txBody>
      </p:sp>
      <p:sp>
        <p:nvSpPr>
          <p:cNvPr id="4" name="Tijdelijke aanduiding voor dianummer 3"/>
          <p:cNvSpPr>
            <a:spLocks noGrp="1"/>
          </p:cNvSpPr>
          <p:nvPr>
            <p:ph type="sldNum" sz="quarter" idx="5"/>
          </p:nvPr>
        </p:nvSpPr>
        <p:spPr/>
        <p:txBody>
          <a:bodyPr/>
          <a:lstStyle/>
          <a:p>
            <a:fld id="{77566220-9F91-4A4D-9BCB-F8FCA84F8734}" type="slidenum">
              <a:rPr lang="nl-NL" smtClean="0"/>
              <a:t>26</a:t>
            </a:fld>
            <a:endParaRPr lang="nl-NL"/>
          </a:p>
        </p:txBody>
      </p:sp>
    </p:spTree>
    <p:extLst>
      <p:ext uri="{BB962C8B-B14F-4D97-AF65-F5344CB8AC3E}">
        <p14:creationId xmlns:p14="http://schemas.microsoft.com/office/powerpoint/2010/main" val="1490844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Nienke</a:t>
            </a:r>
          </a:p>
          <a:p>
            <a:r>
              <a:rPr lang="nl-NL" dirty="0">
                <a:ea typeface="Calibri"/>
                <a:cs typeface="Calibri"/>
              </a:rPr>
              <a:t>Zorg is meer dan hulp bij ADL, op alle dimensies </a:t>
            </a:r>
          </a:p>
          <a:p>
            <a:r>
              <a:rPr lang="nl-NL" dirty="0">
                <a:ea typeface="Calibri"/>
                <a:cs typeface="Calibri"/>
              </a:rPr>
              <a:t>Wat voor de thuiszorg belangrijk is om te weten wat uw wensen zijn.</a:t>
            </a:r>
          </a:p>
          <a:p>
            <a:r>
              <a:rPr lang="nl-NL" dirty="0">
                <a:ea typeface="Calibri"/>
                <a:cs typeface="Calibri"/>
              </a:rPr>
              <a:t>Wij voeren net als de huisarts het ACP gesprek, </a:t>
            </a:r>
          </a:p>
        </p:txBody>
      </p:sp>
      <p:sp>
        <p:nvSpPr>
          <p:cNvPr id="4" name="Tijdelijke aanduiding voor dianummer 3"/>
          <p:cNvSpPr>
            <a:spLocks noGrp="1"/>
          </p:cNvSpPr>
          <p:nvPr>
            <p:ph type="sldNum" sz="quarter" idx="5"/>
          </p:nvPr>
        </p:nvSpPr>
        <p:spPr/>
        <p:txBody>
          <a:bodyPr/>
          <a:lstStyle/>
          <a:p>
            <a:fld id="{77566220-9F91-4A4D-9BCB-F8FCA84F8734}" type="slidenum">
              <a:rPr lang="nl-NL" smtClean="0"/>
              <a:t>27</a:t>
            </a:fld>
            <a:endParaRPr lang="nl-NL"/>
          </a:p>
        </p:txBody>
      </p:sp>
    </p:spTree>
    <p:extLst>
      <p:ext uri="{BB962C8B-B14F-4D97-AF65-F5344CB8AC3E}">
        <p14:creationId xmlns:p14="http://schemas.microsoft.com/office/powerpoint/2010/main" val="3853450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Birgit en Hanneke</a:t>
            </a:r>
          </a:p>
        </p:txBody>
      </p:sp>
      <p:sp>
        <p:nvSpPr>
          <p:cNvPr id="4" name="Tijdelijke aanduiding voor dianummer 3"/>
          <p:cNvSpPr>
            <a:spLocks noGrp="1"/>
          </p:cNvSpPr>
          <p:nvPr>
            <p:ph type="sldNum" sz="quarter" idx="5"/>
          </p:nvPr>
        </p:nvSpPr>
        <p:spPr/>
        <p:txBody>
          <a:bodyPr/>
          <a:lstStyle/>
          <a:p>
            <a:fld id="{77566220-9F91-4A4D-9BCB-F8FCA84F8734}" type="slidenum">
              <a:rPr lang="nl-NL" smtClean="0"/>
              <a:t>28</a:t>
            </a:fld>
            <a:endParaRPr lang="nl-NL"/>
          </a:p>
        </p:txBody>
      </p:sp>
    </p:spTree>
    <p:extLst>
      <p:ext uri="{BB962C8B-B14F-4D97-AF65-F5344CB8AC3E}">
        <p14:creationId xmlns:p14="http://schemas.microsoft.com/office/powerpoint/2010/main" val="185651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A6FB5-5A49-433B-6F49-CE083C33B29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7B864AF-A896-F822-1EF2-E7275772FB6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A73C6FC-690F-85A0-A34F-00828737A8C2}"/>
              </a:ext>
            </a:extLst>
          </p:cNvPr>
          <p:cNvSpPr>
            <a:spLocks noGrp="1"/>
          </p:cNvSpPr>
          <p:nvPr>
            <p:ph type="body" idx="1"/>
          </p:nvPr>
        </p:nvSpPr>
        <p:spPr/>
        <p:txBody>
          <a:bodyPr/>
          <a:lstStyle/>
          <a:p>
            <a:r>
              <a:rPr lang="nl-NL" dirty="0"/>
              <a:t>Birgit en Hanneke</a:t>
            </a:r>
          </a:p>
        </p:txBody>
      </p:sp>
      <p:sp>
        <p:nvSpPr>
          <p:cNvPr id="4" name="Tijdelijke aanduiding voor dianummer 3">
            <a:extLst>
              <a:ext uri="{FF2B5EF4-FFF2-40B4-BE49-F238E27FC236}">
                <a16:creationId xmlns:a16="http://schemas.microsoft.com/office/drawing/2014/main" id="{271A8F1F-0401-12C4-5E94-E5D6A07F5B70}"/>
              </a:ext>
            </a:extLst>
          </p:cNvPr>
          <p:cNvSpPr>
            <a:spLocks noGrp="1"/>
          </p:cNvSpPr>
          <p:nvPr>
            <p:ph type="sldNum" sz="quarter" idx="5"/>
          </p:nvPr>
        </p:nvSpPr>
        <p:spPr/>
        <p:txBody>
          <a:bodyPr/>
          <a:lstStyle/>
          <a:p>
            <a:fld id="{77566220-9F91-4A4D-9BCB-F8FCA84F8734}" type="slidenum">
              <a:rPr lang="nl-NL" smtClean="0"/>
              <a:t>30</a:t>
            </a:fld>
            <a:endParaRPr lang="nl-NL"/>
          </a:p>
        </p:txBody>
      </p:sp>
    </p:spTree>
    <p:extLst>
      <p:ext uri="{BB962C8B-B14F-4D97-AF65-F5344CB8AC3E}">
        <p14:creationId xmlns:p14="http://schemas.microsoft.com/office/powerpoint/2010/main" val="2202812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Birgit en Hanneke</a:t>
            </a:r>
          </a:p>
        </p:txBody>
      </p:sp>
      <p:sp>
        <p:nvSpPr>
          <p:cNvPr id="4" name="Tijdelijke aanduiding voor dianummer 3"/>
          <p:cNvSpPr>
            <a:spLocks noGrp="1"/>
          </p:cNvSpPr>
          <p:nvPr>
            <p:ph type="sldNum" sz="quarter" idx="5"/>
          </p:nvPr>
        </p:nvSpPr>
        <p:spPr/>
        <p:txBody>
          <a:bodyPr/>
          <a:lstStyle/>
          <a:p>
            <a:fld id="{77566220-9F91-4A4D-9BCB-F8FCA84F8734}" type="slidenum">
              <a:rPr lang="nl-NL" smtClean="0"/>
              <a:t>33</a:t>
            </a:fld>
            <a:endParaRPr lang="nl-NL"/>
          </a:p>
        </p:txBody>
      </p:sp>
    </p:spTree>
    <p:extLst>
      <p:ext uri="{BB962C8B-B14F-4D97-AF65-F5344CB8AC3E}">
        <p14:creationId xmlns:p14="http://schemas.microsoft.com/office/powerpoint/2010/main" val="3092227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D2C01-A81C-5A5A-CCBD-6D19999D725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5453B01-F96A-374E-3A4F-25CE9FEF1DB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797A2E9-65CB-41C1-5B38-7B60E7B4C884}"/>
              </a:ext>
            </a:extLst>
          </p:cNvPr>
          <p:cNvSpPr>
            <a:spLocks noGrp="1"/>
          </p:cNvSpPr>
          <p:nvPr>
            <p:ph type="body" idx="1"/>
          </p:nvPr>
        </p:nvSpPr>
        <p:spPr/>
        <p:txBody>
          <a:bodyPr/>
          <a:lstStyle/>
          <a:p>
            <a:r>
              <a:rPr lang="nl-NL" dirty="0"/>
              <a:t>Birgit en Hanneke</a:t>
            </a:r>
          </a:p>
        </p:txBody>
      </p:sp>
      <p:sp>
        <p:nvSpPr>
          <p:cNvPr id="4" name="Tijdelijke aanduiding voor dianummer 3">
            <a:extLst>
              <a:ext uri="{FF2B5EF4-FFF2-40B4-BE49-F238E27FC236}">
                <a16:creationId xmlns:a16="http://schemas.microsoft.com/office/drawing/2014/main" id="{746DF177-E85A-11FD-C689-923CF0AF6CC6}"/>
              </a:ext>
            </a:extLst>
          </p:cNvPr>
          <p:cNvSpPr>
            <a:spLocks noGrp="1"/>
          </p:cNvSpPr>
          <p:nvPr>
            <p:ph type="sldNum" sz="quarter" idx="5"/>
          </p:nvPr>
        </p:nvSpPr>
        <p:spPr/>
        <p:txBody>
          <a:bodyPr/>
          <a:lstStyle/>
          <a:p>
            <a:fld id="{77566220-9F91-4A4D-9BCB-F8FCA84F8734}" type="slidenum">
              <a:rPr lang="nl-NL" smtClean="0"/>
              <a:t>34</a:t>
            </a:fld>
            <a:endParaRPr lang="nl-NL"/>
          </a:p>
        </p:txBody>
      </p:sp>
    </p:spTree>
    <p:extLst>
      <p:ext uri="{BB962C8B-B14F-4D97-AF65-F5344CB8AC3E}">
        <p14:creationId xmlns:p14="http://schemas.microsoft.com/office/powerpoint/2010/main" val="942192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BD785-DBA1-BF5E-4791-C17C3BC43E4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0BD6A03-95D6-FE00-CC3C-C020FA9497E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38A3951-3004-83CA-33D0-1DE093A168E7}"/>
              </a:ext>
            </a:extLst>
          </p:cNvPr>
          <p:cNvSpPr>
            <a:spLocks noGrp="1"/>
          </p:cNvSpPr>
          <p:nvPr>
            <p:ph type="body" idx="1"/>
          </p:nvPr>
        </p:nvSpPr>
        <p:spPr/>
        <p:txBody>
          <a:bodyPr/>
          <a:lstStyle/>
          <a:p>
            <a:r>
              <a:rPr lang="nl-NL" dirty="0"/>
              <a:t>Birgit en Hanneke</a:t>
            </a:r>
          </a:p>
        </p:txBody>
      </p:sp>
      <p:sp>
        <p:nvSpPr>
          <p:cNvPr id="4" name="Tijdelijke aanduiding voor dianummer 3">
            <a:extLst>
              <a:ext uri="{FF2B5EF4-FFF2-40B4-BE49-F238E27FC236}">
                <a16:creationId xmlns:a16="http://schemas.microsoft.com/office/drawing/2014/main" id="{B46440EA-C7E8-06D7-D5A9-A4A12DA99C71}"/>
              </a:ext>
            </a:extLst>
          </p:cNvPr>
          <p:cNvSpPr>
            <a:spLocks noGrp="1"/>
          </p:cNvSpPr>
          <p:nvPr>
            <p:ph type="sldNum" sz="quarter" idx="5"/>
          </p:nvPr>
        </p:nvSpPr>
        <p:spPr/>
        <p:txBody>
          <a:bodyPr/>
          <a:lstStyle/>
          <a:p>
            <a:fld id="{77566220-9F91-4A4D-9BCB-F8FCA84F8734}" type="slidenum">
              <a:rPr lang="nl-NL" smtClean="0"/>
              <a:t>35</a:t>
            </a:fld>
            <a:endParaRPr lang="nl-NL"/>
          </a:p>
        </p:txBody>
      </p:sp>
    </p:spTree>
    <p:extLst>
      <p:ext uri="{BB962C8B-B14F-4D97-AF65-F5344CB8AC3E}">
        <p14:creationId xmlns:p14="http://schemas.microsoft.com/office/powerpoint/2010/main" val="1342644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BD785-DBA1-BF5E-4791-C17C3BC43E4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0BD6A03-95D6-FE00-CC3C-C020FA9497E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38A3951-3004-83CA-33D0-1DE093A168E7}"/>
              </a:ext>
            </a:extLst>
          </p:cNvPr>
          <p:cNvSpPr>
            <a:spLocks noGrp="1"/>
          </p:cNvSpPr>
          <p:nvPr>
            <p:ph type="body" idx="1"/>
          </p:nvPr>
        </p:nvSpPr>
        <p:spPr/>
        <p:txBody>
          <a:bodyPr/>
          <a:lstStyle/>
          <a:p>
            <a:r>
              <a:rPr lang="nl-NL" dirty="0"/>
              <a:t>Birgit en Hanneke</a:t>
            </a:r>
          </a:p>
        </p:txBody>
      </p:sp>
      <p:sp>
        <p:nvSpPr>
          <p:cNvPr id="4" name="Tijdelijke aanduiding voor dianummer 3">
            <a:extLst>
              <a:ext uri="{FF2B5EF4-FFF2-40B4-BE49-F238E27FC236}">
                <a16:creationId xmlns:a16="http://schemas.microsoft.com/office/drawing/2014/main" id="{B46440EA-C7E8-06D7-D5A9-A4A12DA99C71}"/>
              </a:ext>
            </a:extLst>
          </p:cNvPr>
          <p:cNvSpPr>
            <a:spLocks noGrp="1"/>
          </p:cNvSpPr>
          <p:nvPr>
            <p:ph type="sldNum" sz="quarter" idx="5"/>
          </p:nvPr>
        </p:nvSpPr>
        <p:spPr/>
        <p:txBody>
          <a:bodyPr/>
          <a:lstStyle/>
          <a:p>
            <a:fld id="{77566220-9F91-4A4D-9BCB-F8FCA84F8734}" type="slidenum">
              <a:rPr lang="nl-NL" smtClean="0"/>
              <a:t>36</a:t>
            </a:fld>
            <a:endParaRPr lang="nl-NL"/>
          </a:p>
        </p:txBody>
      </p:sp>
    </p:spTree>
    <p:extLst>
      <p:ext uri="{BB962C8B-B14F-4D97-AF65-F5344CB8AC3E}">
        <p14:creationId xmlns:p14="http://schemas.microsoft.com/office/powerpoint/2010/main" val="82968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Birgit en Hanneke</a:t>
            </a:r>
          </a:p>
        </p:txBody>
      </p:sp>
      <p:sp>
        <p:nvSpPr>
          <p:cNvPr id="4" name="Tijdelijke aanduiding voor dianummer 3"/>
          <p:cNvSpPr>
            <a:spLocks noGrp="1"/>
          </p:cNvSpPr>
          <p:nvPr>
            <p:ph type="sldNum" sz="quarter" idx="5"/>
          </p:nvPr>
        </p:nvSpPr>
        <p:spPr/>
        <p:txBody>
          <a:bodyPr/>
          <a:lstStyle/>
          <a:p>
            <a:fld id="{77566220-9F91-4A4D-9BCB-F8FCA84F8734}" type="slidenum">
              <a:rPr lang="nl-NL" smtClean="0"/>
              <a:t>37</a:t>
            </a:fld>
            <a:endParaRPr lang="nl-NL"/>
          </a:p>
        </p:txBody>
      </p:sp>
    </p:spTree>
    <p:extLst>
      <p:ext uri="{BB962C8B-B14F-4D97-AF65-F5344CB8AC3E}">
        <p14:creationId xmlns:p14="http://schemas.microsoft.com/office/powerpoint/2010/main" val="3719849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Birgit en Hanneke</a:t>
            </a:r>
          </a:p>
        </p:txBody>
      </p:sp>
      <p:sp>
        <p:nvSpPr>
          <p:cNvPr id="4" name="Tijdelijke aanduiding voor dianummer 3"/>
          <p:cNvSpPr>
            <a:spLocks noGrp="1"/>
          </p:cNvSpPr>
          <p:nvPr>
            <p:ph type="sldNum" sz="quarter" idx="5"/>
          </p:nvPr>
        </p:nvSpPr>
        <p:spPr/>
        <p:txBody>
          <a:bodyPr/>
          <a:lstStyle/>
          <a:p>
            <a:fld id="{77566220-9F91-4A4D-9BCB-F8FCA84F8734}" type="slidenum">
              <a:rPr lang="nl-NL" smtClean="0"/>
              <a:t>38</a:t>
            </a:fld>
            <a:endParaRPr lang="nl-NL"/>
          </a:p>
        </p:txBody>
      </p:sp>
    </p:spTree>
    <p:extLst>
      <p:ext uri="{BB962C8B-B14F-4D97-AF65-F5344CB8AC3E}">
        <p14:creationId xmlns:p14="http://schemas.microsoft.com/office/powerpoint/2010/main" val="4169307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dia-afbeelding 1">
            <a:extLst>
              <a:ext uri="{FF2B5EF4-FFF2-40B4-BE49-F238E27FC236}">
                <a16:creationId xmlns:a16="http://schemas.microsoft.com/office/drawing/2014/main" id="{71ACD4F0-AD0B-3868-5BC8-93E9143012B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Tijdelijke aanduiding voor notities 2">
            <a:extLst>
              <a:ext uri="{FF2B5EF4-FFF2-40B4-BE49-F238E27FC236}">
                <a16:creationId xmlns:a16="http://schemas.microsoft.com/office/drawing/2014/main" id="{47AEB975-805C-403B-662A-37168E89B4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dirty="0"/>
          </a:p>
        </p:txBody>
      </p:sp>
      <p:sp>
        <p:nvSpPr>
          <p:cNvPr id="9220" name="Tijdelijke aanduiding voor dianummer 3">
            <a:extLst>
              <a:ext uri="{FF2B5EF4-FFF2-40B4-BE49-F238E27FC236}">
                <a16:creationId xmlns:a16="http://schemas.microsoft.com/office/drawing/2014/main" id="{5AE32A70-0CA4-5339-B224-AA6224D1FD6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150" indent="-301981">
              <a:spcBef>
                <a:spcPct val="30000"/>
              </a:spcBef>
              <a:defRPr sz="1300">
                <a:solidFill>
                  <a:schemeClr val="tx1"/>
                </a:solidFill>
                <a:latin typeface="Calibri" panose="020F0502020204030204" pitchFamily="34" charset="0"/>
              </a:defRPr>
            </a:lvl2pPr>
            <a:lvl3pPr marL="1207922" indent="-241584">
              <a:spcBef>
                <a:spcPct val="30000"/>
              </a:spcBef>
              <a:defRPr sz="1300">
                <a:solidFill>
                  <a:schemeClr val="tx1"/>
                </a:solidFill>
                <a:latin typeface="Calibri" panose="020F0502020204030204" pitchFamily="34" charset="0"/>
              </a:defRPr>
            </a:lvl3pPr>
            <a:lvl4pPr marL="1691091" indent="-241584">
              <a:spcBef>
                <a:spcPct val="30000"/>
              </a:spcBef>
              <a:defRPr sz="1300">
                <a:solidFill>
                  <a:schemeClr val="tx1"/>
                </a:solidFill>
                <a:latin typeface="Calibri" panose="020F0502020204030204" pitchFamily="34" charset="0"/>
              </a:defRPr>
            </a:lvl4pPr>
            <a:lvl5pPr marL="2174260" indent="-241584">
              <a:spcBef>
                <a:spcPct val="30000"/>
              </a:spcBef>
              <a:defRPr sz="1300">
                <a:solidFill>
                  <a:schemeClr val="tx1"/>
                </a:solidFill>
                <a:latin typeface="Calibri" panose="020F0502020204030204" pitchFamily="34" charset="0"/>
              </a:defRPr>
            </a:lvl5pPr>
            <a:lvl6pPr marL="2657429" indent="-241584" eaLnBrk="0" fontAlgn="base" hangingPunct="0">
              <a:spcBef>
                <a:spcPct val="30000"/>
              </a:spcBef>
              <a:spcAft>
                <a:spcPct val="0"/>
              </a:spcAft>
              <a:defRPr sz="1300">
                <a:solidFill>
                  <a:schemeClr val="tx1"/>
                </a:solidFill>
                <a:latin typeface="Calibri" panose="020F0502020204030204" pitchFamily="34" charset="0"/>
              </a:defRPr>
            </a:lvl6pPr>
            <a:lvl7pPr marL="3140598" indent="-241584" eaLnBrk="0" fontAlgn="base" hangingPunct="0">
              <a:spcBef>
                <a:spcPct val="30000"/>
              </a:spcBef>
              <a:spcAft>
                <a:spcPct val="0"/>
              </a:spcAft>
              <a:defRPr sz="1300">
                <a:solidFill>
                  <a:schemeClr val="tx1"/>
                </a:solidFill>
                <a:latin typeface="Calibri" panose="020F0502020204030204" pitchFamily="34" charset="0"/>
              </a:defRPr>
            </a:lvl7pPr>
            <a:lvl8pPr marL="3623767" indent="-241584" eaLnBrk="0" fontAlgn="base" hangingPunct="0">
              <a:spcBef>
                <a:spcPct val="30000"/>
              </a:spcBef>
              <a:spcAft>
                <a:spcPct val="0"/>
              </a:spcAft>
              <a:defRPr sz="1300">
                <a:solidFill>
                  <a:schemeClr val="tx1"/>
                </a:solidFill>
                <a:latin typeface="Calibri" panose="020F0502020204030204" pitchFamily="34" charset="0"/>
              </a:defRPr>
            </a:lvl8pPr>
            <a:lvl9pPr marL="4106936" indent="-241584"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9708D11E-2136-405A-8DB1-1B4E24147BF1}" type="slidenum">
              <a:rPr lang="nl-NL" altLang="nl-NL" smtClean="0"/>
              <a:pPr>
                <a:spcBef>
                  <a:spcPct val="0"/>
                </a:spcBef>
              </a:pPr>
              <a:t>8</a:t>
            </a:fld>
            <a:endParaRPr lang="nl-NL" altLang="nl-NL"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Alle 4 ?</a:t>
            </a:r>
          </a:p>
        </p:txBody>
      </p:sp>
      <p:sp>
        <p:nvSpPr>
          <p:cNvPr id="4" name="Tijdelijke aanduiding voor dianummer 3"/>
          <p:cNvSpPr>
            <a:spLocks noGrp="1"/>
          </p:cNvSpPr>
          <p:nvPr>
            <p:ph type="sldNum" sz="quarter" idx="5"/>
          </p:nvPr>
        </p:nvSpPr>
        <p:spPr/>
        <p:txBody>
          <a:bodyPr/>
          <a:lstStyle/>
          <a:p>
            <a:fld id="{77566220-9F91-4A4D-9BCB-F8FCA84F8734}" type="slidenum">
              <a:rPr lang="nl-NL" smtClean="0"/>
              <a:t>39</a:t>
            </a:fld>
            <a:endParaRPr lang="nl-NL"/>
          </a:p>
        </p:txBody>
      </p:sp>
    </p:spTree>
    <p:extLst>
      <p:ext uri="{BB962C8B-B14F-4D97-AF65-F5344CB8AC3E}">
        <p14:creationId xmlns:p14="http://schemas.microsoft.com/office/powerpoint/2010/main" val="3985507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Alle 4?</a:t>
            </a:r>
          </a:p>
          <a:p>
            <a:r>
              <a:rPr lang="nl-NL" dirty="0" err="1"/>
              <a:t>Dietist</a:t>
            </a:r>
            <a:r>
              <a:rPr lang="nl-NL" dirty="0"/>
              <a:t>, drinkvoeding / sondevoeding, wanneer stop je dat? Aan het einde zie je dat mensen steeds minder behoefte hebben aan eten, we sterven niet meer omdat we niet meer eten en drinken, maar we eten en drinken niet meer omdat we gaan sterven. </a:t>
            </a:r>
          </a:p>
          <a:p>
            <a:r>
              <a:rPr lang="nl-NL" dirty="0"/>
              <a:t>Vrijwilligers = </a:t>
            </a:r>
            <a:r>
              <a:rPr lang="nl-NL" dirty="0" err="1"/>
              <a:t>Riemkehuis</a:t>
            </a:r>
            <a:endParaRPr lang="nl-NL" dirty="0"/>
          </a:p>
          <a:p>
            <a:r>
              <a:rPr lang="nl-NL" dirty="0"/>
              <a:t>Hulpmiddelen, </a:t>
            </a:r>
            <a:r>
              <a:rPr lang="nl-NL" dirty="0" err="1"/>
              <a:t>koppelbed</a:t>
            </a:r>
            <a:endParaRPr lang="nl-NL" dirty="0"/>
          </a:p>
          <a:p>
            <a:endParaRPr lang="nl-NL" dirty="0"/>
          </a:p>
        </p:txBody>
      </p:sp>
      <p:sp>
        <p:nvSpPr>
          <p:cNvPr id="4" name="Tijdelijke aanduiding voor dianummer 3"/>
          <p:cNvSpPr>
            <a:spLocks noGrp="1"/>
          </p:cNvSpPr>
          <p:nvPr>
            <p:ph type="sldNum" sz="quarter" idx="5"/>
          </p:nvPr>
        </p:nvSpPr>
        <p:spPr/>
        <p:txBody>
          <a:bodyPr/>
          <a:lstStyle/>
          <a:p>
            <a:fld id="{77566220-9F91-4A4D-9BCB-F8FCA84F8734}" type="slidenum">
              <a:rPr lang="nl-NL" smtClean="0"/>
              <a:t>40</a:t>
            </a:fld>
            <a:endParaRPr lang="nl-NL"/>
          </a:p>
        </p:txBody>
      </p:sp>
    </p:spTree>
    <p:extLst>
      <p:ext uri="{BB962C8B-B14F-4D97-AF65-F5344CB8AC3E}">
        <p14:creationId xmlns:p14="http://schemas.microsoft.com/office/powerpoint/2010/main" val="33774130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Gerda</a:t>
            </a:r>
          </a:p>
        </p:txBody>
      </p:sp>
      <p:sp>
        <p:nvSpPr>
          <p:cNvPr id="4" name="Tijdelijke aanduiding voor dianummer 3"/>
          <p:cNvSpPr>
            <a:spLocks noGrp="1"/>
          </p:cNvSpPr>
          <p:nvPr>
            <p:ph type="sldNum" sz="quarter" idx="5"/>
          </p:nvPr>
        </p:nvSpPr>
        <p:spPr/>
        <p:txBody>
          <a:bodyPr/>
          <a:lstStyle/>
          <a:p>
            <a:fld id="{77566220-9F91-4A4D-9BCB-F8FCA84F8734}" type="slidenum">
              <a:rPr lang="nl-NL" smtClean="0"/>
              <a:t>41</a:t>
            </a:fld>
            <a:endParaRPr lang="nl-NL"/>
          </a:p>
        </p:txBody>
      </p:sp>
    </p:spTree>
    <p:extLst>
      <p:ext uri="{BB962C8B-B14F-4D97-AF65-F5344CB8AC3E}">
        <p14:creationId xmlns:p14="http://schemas.microsoft.com/office/powerpoint/2010/main" val="2475320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Birgit / Hanneke</a:t>
            </a:r>
          </a:p>
        </p:txBody>
      </p:sp>
      <p:sp>
        <p:nvSpPr>
          <p:cNvPr id="4" name="Tijdelijke aanduiding voor dianummer 3"/>
          <p:cNvSpPr>
            <a:spLocks noGrp="1"/>
          </p:cNvSpPr>
          <p:nvPr>
            <p:ph type="sldNum" sz="quarter" idx="5"/>
          </p:nvPr>
        </p:nvSpPr>
        <p:spPr/>
        <p:txBody>
          <a:bodyPr/>
          <a:lstStyle/>
          <a:p>
            <a:fld id="{77566220-9F91-4A4D-9BCB-F8FCA84F8734}" type="slidenum">
              <a:rPr lang="nl-NL" smtClean="0"/>
              <a:t>42</a:t>
            </a:fld>
            <a:endParaRPr lang="nl-NL"/>
          </a:p>
        </p:txBody>
      </p:sp>
    </p:spTree>
    <p:extLst>
      <p:ext uri="{BB962C8B-B14F-4D97-AF65-F5344CB8AC3E}">
        <p14:creationId xmlns:p14="http://schemas.microsoft.com/office/powerpoint/2010/main" val="36727879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Birgit / Hanneke</a:t>
            </a:r>
          </a:p>
        </p:txBody>
      </p:sp>
      <p:sp>
        <p:nvSpPr>
          <p:cNvPr id="4" name="Tijdelijke aanduiding voor dianummer 3"/>
          <p:cNvSpPr>
            <a:spLocks noGrp="1"/>
          </p:cNvSpPr>
          <p:nvPr>
            <p:ph type="sldNum" sz="quarter" idx="5"/>
          </p:nvPr>
        </p:nvSpPr>
        <p:spPr/>
        <p:txBody>
          <a:bodyPr/>
          <a:lstStyle/>
          <a:p>
            <a:fld id="{77566220-9F91-4A4D-9BCB-F8FCA84F8734}" type="slidenum">
              <a:rPr lang="nl-NL" smtClean="0"/>
              <a:t>43</a:t>
            </a:fld>
            <a:endParaRPr lang="nl-NL"/>
          </a:p>
        </p:txBody>
      </p:sp>
    </p:spTree>
    <p:extLst>
      <p:ext uri="{BB962C8B-B14F-4D97-AF65-F5344CB8AC3E}">
        <p14:creationId xmlns:p14="http://schemas.microsoft.com/office/powerpoint/2010/main" val="40480673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jdelijke aanduiding voor dia-afbeelding 1"/>
          <p:cNvSpPr>
            <a:spLocks noGrp="1" noRot="1" noChangeAspect="1" noTextEdit="1"/>
          </p:cNvSpPr>
          <p:nvPr>
            <p:ph type="sldImg"/>
          </p:nvPr>
        </p:nvSpPr>
        <p:spPr bwMode="auto">
          <a:noFill/>
          <a:ln>
            <a:solidFill>
              <a:srgbClr val="000000"/>
            </a:solidFill>
            <a:miter lim="800000"/>
            <a:headEnd/>
            <a:tailEnd/>
          </a:ln>
        </p:spPr>
      </p:sp>
      <p:sp>
        <p:nvSpPr>
          <p:cNvPr id="32771"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jdelijke aanduiding voor dia-afbeelding 1"/>
          <p:cNvSpPr>
            <a:spLocks noGrp="1" noRot="1" noChangeAspect="1" noTextEdit="1"/>
          </p:cNvSpPr>
          <p:nvPr>
            <p:ph type="sldImg"/>
          </p:nvPr>
        </p:nvSpPr>
        <p:spPr bwMode="auto">
          <a:noFill/>
          <a:ln>
            <a:solidFill>
              <a:srgbClr val="000000"/>
            </a:solidFill>
            <a:miter lim="800000"/>
            <a:headEnd/>
            <a:tailEnd/>
          </a:ln>
        </p:spPr>
      </p:sp>
      <p:sp>
        <p:nvSpPr>
          <p:cNvPr id="32771"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a:p>
        </p:txBody>
      </p:sp>
    </p:spTree>
    <p:extLst>
      <p:ext uri="{BB962C8B-B14F-4D97-AF65-F5344CB8AC3E}">
        <p14:creationId xmlns:p14="http://schemas.microsoft.com/office/powerpoint/2010/main" val="39642223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jdelijke aanduiding voor dia-afbeelding 1"/>
          <p:cNvSpPr>
            <a:spLocks noGrp="1" noRot="1" noChangeAspect="1" noTextEdit="1"/>
          </p:cNvSpPr>
          <p:nvPr>
            <p:ph type="sldImg"/>
          </p:nvPr>
        </p:nvSpPr>
        <p:spPr bwMode="auto">
          <a:noFill/>
          <a:ln>
            <a:solidFill>
              <a:srgbClr val="000000"/>
            </a:solidFill>
            <a:miter lim="800000"/>
            <a:headEnd/>
            <a:tailEnd/>
          </a:ln>
        </p:spPr>
      </p:sp>
      <p:sp>
        <p:nvSpPr>
          <p:cNvPr id="32771"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40577191-C230-44F1-811A-4C0D5BCF10E5}" type="slidenum">
              <a:rPr lang="nl-NL" smtClean="0"/>
              <a:pPr>
                <a:defRPr/>
              </a:pPr>
              <a:t>49</a:t>
            </a:fld>
            <a:endParaRPr lang="nl-NL"/>
          </a:p>
        </p:txBody>
      </p:sp>
    </p:spTree>
    <p:extLst>
      <p:ext uri="{BB962C8B-B14F-4D97-AF65-F5344CB8AC3E}">
        <p14:creationId xmlns:p14="http://schemas.microsoft.com/office/powerpoint/2010/main" val="15339206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jdelijke aanduiding voor dia-afbeelding 1"/>
          <p:cNvSpPr>
            <a:spLocks noGrp="1" noRot="1" noChangeAspect="1" noTextEdit="1"/>
          </p:cNvSpPr>
          <p:nvPr>
            <p:ph type="sldImg"/>
          </p:nvPr>
        </p:nvSpPr>
        <p:spPr bwMode="auto">
          <a:noFill/>
          <a:ln>
            <a:solidFill>
              <a:srgbClr val="000000"/>
            </a:solidFill>
            <a:miter lim="800000"/>
            <a:headEnd/>
            <a:tailEnd/>
          </a:ln>
        </p:spPr>
      </p:sp>
      <p:sp>
        <p:nvSpPr>
          <p:cNvPr id="33795"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7566220-9F91-4A4D-9BCB-F8FCA84F8734}" type="slidenum">
              <a:rPr lang="nl-NL" smtClean="0"/>
              <a:t>19</a:t>
            </a:fld>
            <a:endParaRPr lang="nl-NL"/>
          </a:p>
        </p:txBody>
      </p:sp>
    </p:spTree>
    <p:extLst>
      <p:ext uri="{BB962C8B-B14F-4D97-AF65-F5344CB8AC3E}">
        <p14:creationId xmlns:p14="http://schemas.microsoft.com/office/powerpoint/2010/main" val="602318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jdelijke aanduiding voor dia-afbeelding 1"/>
          <p:cNvSpPr>
            <a:spLocks noGrp="1" noRot="1" noChangeAspect="1" noTextEdit="1"/>
          </p:cNvSpPr>
          <p:nvPr>
            <p:ph type="sldImg"/>
          </p:nvPr>
        </p:nvSpPr>
        <p:spPr bwMode="auto">
          <a:noFill/>
          <a:ln>
            <a:solidFill>
              <a:srgbClr val="000000"/>
            </a:solidFill>
            <a:miter lim="800000"/>
            <a:headEnd/>
            <a:tailEnd/>
          </a:ln>
        </p:spPr>
      </p:sp>
      <p:sp>
        <p:nvSpPr>
          <p:cNvPr id="33795"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jdelijke aanduiding voor dia-afbeelding 1"/>
          <p:cNvSpPr>
            <a:spLocks noGrp="1" noRot="1" noChangeAspect="1" noTextEdit="1"/>
          </p:cNvSpPr>
          <p:nvPr>
            <p:ph type="sldImg"/>
          </p:nvPr>
        </p:nvSpPr>
        <p:spPr bwMode="auto">
          <a:noFill/>
          <a:ln>
            <a:solidFill>
              <a:srgbClr val="000000"/>
            </a:solidFill>
            <a:miter lim="800000"/>
            <a:headEnd/>
            <a:tailEnd/>
          </a:ln>
        </p:spPr>
      </p:sp>
      <p:sp>
        <p:nvSpPr>
          <p:cNvPr id="33795"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jdelijke aanduiding voor dia-afbeelding 1"/>
          <p:cNvSpPr>
            <a:spLocks noGrp="1" noRot="1" noChangeAspect="1" noTextEdit="1"/>
          </p:cNvSpPr>
          <p:nvPr>
            <p:ph type="sldImg"/>
          </p:nvPr>
        </p:nvSpPr>
        <p:spPr bwMode="auto">
          <a:noFill/>
          <a:ln>
            <a:solidFill>
              <a:srgbClr val="000000"/>
            </a:solidFill>
            <a:miter lim="800000"/>
            <a:headEnd/>
            <a:tailEnd/>
          </a:ln>
        </p:spPr>
      </p:sp>
      <p:sp>
        <p:nvSpPr>
          <p:cNvPr id="33795"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jdelijke aanduiding voor dia-afbeelding 1"/>
          <p:cNvSpPr>
            <a:spLocks noGrp="1" noRot="1" noChangeAspect="1" noTextEdit="1"/>
          </p:cNvSpPr>
          <p:nvPr>
            <p:ph type="sldImg"/>
          </p:nvPr>
        </p:nvSpPr>
        <p:spPr bwMode="auto">
          <a:noFill/>
          <a:ln>
            <a:solidFill>
              <a:srgbClr val="000000"/>
            </a:solidFill>
            <a:miter lim="800000"/>
            <a:headEnd/>
            <a:tailEnd/>
          </a:ln>
        </p:spPr>
      </p:sp>
      <p:sp>
        <p:nvSpPr>
          <p:cNvPr id="33795"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jdelijke aanduiding voor dia-afbeelding 1"/>
          <p:cNvSpPr>
            <a:spLocks noGrp="1" noRot="1" noChangeAspect="1" noTextEdit="1"/>
          </p:cNvSpPr>
          <p:nvPr>
            <p:ph type="sldImg"/>
          </p:nvPr>
        </p:nvSpPr>
        <p:spPr bwMode="auto">
          <a:noFill/>
          <a:ln>
            <a:solidFill>
              <a:srgbClr val="000000"/>
            </a:solidFill>
            <a:miter lim="800000"/>
            <a:headEnd/>
            <a:tailEnd/>
          </a:ln>
        </p:spPr>
      </p:sp>
      <p:sp>
        <p:nvSpPr>
          <p:cNvPr id="33795"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jdelijke aanduiding voor dia-afbeelding 1"/>
          <p:cNvSpPr>
            <a:spLocks noGrp="1" noRot="1" noChangeAspect="1" noTextEdit="1"/>
          </p:cNvSpPr>
          <p:nvPr>
            <p:ph type="sldImg"/>
          </p:nvPr>
        </p:nvSpPr>
        <p:spPr bwMode="auto">
          <a:noFill/>
          <a:ln>
            <a:solidFill>
              <a:srgbClr val="000000"/>
            </a:solidFill>
            <a:miter lim="800000"/>
            <a:headEnd/>
            <a:tailEnd/>
          </a:ln>
        </p:spPr>
      </p:sp>
      <p:sp>
        <p:nvSpPr>
          <p:cNvPr id="33795"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jdelijke aanduiding voor dia-afbeelding 1"/>
          <p:cNvSpPr>
            <a:spLocks noGrp="1" noRot="1" noChangeAspect="1" noTextEdit="1"/>
          </p:cNvSpPr>
          <p:nvPr>
            <p:ph type="sldImg"/>
          </p:nvPr>
        </p:nvSpPr>
        <p:spPr bwMode="auto">
          <a:noFill/>
          <a:ln>
            <a:solidFill>
              <a:srgbClr val="000000"/>
            </a:solidFill>
            <a:miter lim="800000"/>
            <a:headEnd/>
            <a:tailEnd/>
          </a:ln>
        </p:spPr>
      </p:sp>
      <p:sp>
        <p:nvSpPr>
          <p:cNvPr id="33795"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jdelijke aanduiding voor dia-afbeelding 1"/>
          <p:cNvSpPr>
            <a:spLocks noGrp="1" noRot="1" noChangeAspect="1" noTextEdit="1"/>
          </p:cNvSpPr>
          <p:nvPr>
            <p:ph type="sldImg"/>
          </p:nvPr>
        </p:nvSpPr>
        <p:spPr bwMode="auto">
          <a:noFill/>
          <a:ln>
            <a:solidFill>
              <a:srgbClr val="000000"/>
            </a:solidFill>
            <a:miter lim="800000"/>
            <a:headEnd/>
            <a:tailEnd/>
          </a:ln>
        </p:spPr>
      </p:sp>
      <p:sp>
        <p:nvSpPr>
          <p:cNvPr id="33795"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jdelijke aanduiding voor dia-afbeelding 1"/>
          <p:cNvSpPr>
            <a:spLocks noGrp="1" noRot="1" noChangeAspect="1" noTextEdit="1"/>
          </p:cNvSpPr>
          <p:nvPr>
            <p:ph type="sldImg"/>
          </p:nvPr>
        </p:nvSpPr>
        <p:spPr bwMode="auto">
          <a:noFill/>
          <a:ln>
            <a:solidFill>
              <a:srgbClr val="000000"/>
            </a:solidFill>
            <a:miter lim="800000"/>
            <a:headEnd/>
            <a:tailEnd/>
          </a:ln>
        </p:spPr>
      </p:sp>
      <p:sp>
        <p:nvSpPr>
          <p:cNvPr id="33795"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jdelijke aanduiding voor dia-afbeelding 1"/>
          <p:cNvSpPr>
            <a:spLocks noGrp="1" noRot="1" noChangeAspect="1" noTextEdit="1"/>
          </p:cNvSpPr>
          <p:nvPr>
            <p:ph type="sldImg"/>
          </p:nvPr>
        </p:nvSpPr>
        <p:spPr bwMode="auto">
          <a:noFill/>
          <a:ln>
            <a:solidFill>
              <a:srgbClr val="000000"/>
            </a:solidFill>
            <a:miter lim="800000"/>
            <a:headEnd/>
            <a:tailEnd/>
          </a:ln>
        </p:spPr>
      </p:sp>
      <p:sp>
        <p:nvSpPr>
          <p:cNvPr id="33795"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Gerda :</a:t>
            </a:r>
          </a:p>
          <a:p>
            <a:r>
              <a:rPr lang="nl-NL" dirty="0"/>
              <a:t>Wie bent U?</a:t>
            </a:r>
          </a:p>
          <a:p>
            <a:r>
              <a:rPr lang="nl-NL" dirty="0"/>
              <a:t>Wie woont in </a:t>
            </a:r>
            <a:r>
              <a:rPr lang="nl-NL" dirty="0" err="1"/>
              <a:t>NoordWest</a:t>
            </a:r>
            <a:r>
              <a:rPr lang="nl-NL" dirty="0"/>
              <a:t> Overijssel?</a:t>
            </a:r>
          </a:p>
          <a:p>
            <a:r>
              <a:rPr lang="nl-NL" dirty="0"/>
              <a:t>Wie woont hier in Giethoorn</a:t>
            </a:r>
          </a:p>
          <a:p>
            <a:r>
              <a:rPr lang="nl-NL" dirty="0"/>
              <a:t>Wie kent de huisartsen van Giethoorn (en is daar misschien zelf </a:t>
            </a:r>
            <a:r>
              <a:rPr lang="nl-NL" dirty="0" err="1"/>
              <a:t>patient</a:t>
            </a:r>
            <a:r>
              <a:rPr lang="nl-NL" dirty="0"/>
              <a:t>?)</a:t>
            </a:r>
          </a:p>
          <a:p>
            <a:r>
              <a:rPr lang="nl-NL" dirty="0"/>
              <a:t>Wie kent Zorggroep Oude en Nieuwe Land (en ontvangt of heeft zorg ontvangen van ons?)</a:t>
            </a:r>
          </a:p>
          <a:p>
            <a:endParaRPr lang="nl-NL" dirty="0">
              <a:ea typeface="Calibri" panose="020F0502020204030204"/>
              <a:cs typeface="Calibri" panose="020F0502020204030204"/>
            </a:endParaRPr>
          </a:p>
        </p:txBody>
      </p:sp>
      <p:sp>
        <p:nvSpPr>
          <p:cNvPr id="4" name="Tijdelijke aanduiding voor dianummer 3"/>
          <p:cNvSpPr>
            <a:spLocks noGrp="1"/>
          </p:cNvSpPr>
          <p:nvPr>
            <p:ph type="sldNum" sz="quarter" idx="5"/>
          </p:nvPr>
        </p:nvSpPr>
        <p:spPr/>
        <p:txBody>
          <a:bodyPr/>
          <a:lstStyle/>
          <a:p>
            <a:fld id="{77566220-9F91-4A4D-9BCB-F8FCA84F8734}" type="slidenum">
              <a:rPr lang="nl-NL" smtClean="0"/>
              <a:t>20</a:t>
            </a:fld>
            <a:endParaRPr lang="nl-NL"/>
          </a:p>
        </p:txBody>
      </p:sp>
    </p:spTree>
    <p:extLst>
      <p:ext uri="{BB962C8B-B14F-4D97-AF65-F5344CB8AC3E}">
        <p14:creationId xmlns:p14="http://schemas.microsoft.com/office/powerpoint/2010/main" val="38270125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jdelijke aanduiding voor dia-afbeelding 1"/>
          <p:cNvSpPr>
            <a:spLocks noGrp="1" noRot="1" noChangeAspect="1" noTextEdit="1"/>
          </p:cNvSpPr>
          <p:nvPr>
            <p:ph type="sldImg"/>
          </p:nvPr>
        </p:nvSpPr>
        <p:spPr bwMode="auto">
          <a:noFill/>
          <a:ln>
            <a:solidFill>
              <a:srgbClr val="000000"/>
            </a:solidFill>
            <a:miter lim="800000"/>
            <a:headEnd/>
            <a:tailEnd/>
          </a:ln>
        </p:spPr>
      </p:sp>
      <p:sp>
        <p:nvSpPr>
          <p:cNvPr id="33795"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jdelijke aanduiding voor dia-afbeelding 1"/>
          <p:cNvSpPr>
            <a:spLocks noGrp="1" noRot="1" noChangeAspect="1" noTextEdit="1"/>
          </p:cNvSpPr>
          <p:nvPr>
            <p:ph type="sldImg"/>
          </p:nvPr>
        </p:nvSpPr>
        <p:spPr bwMode="auto">
          <a:noFill/>
          <a:ln>
            <a:solidFill>
              <a:srgbClr val="000000"/>
            </a:solidFill>
            <a:miter lim="800000"/>
            <a:headEnd/>
            <a:tailEnd/>
          </a:ln>
        </p:spPr>
      </p:sp>
      <p:sp>
        <p:nvSpPr>
          <p:cNvPr id="33795"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jdelijke aanduiding voor dia-afbeelding 1"/>
          <p:cNvSpPr>
            <a:spLocks noGrp="1" noRot="1" noChangeAspect="1" noTextEdit="1"/>
          </p:cNvSpPr>
          <p:nvPr>
            <p:ph type="sldImg"/>
          </p:nvPr>
        </p:nvSpPr>
        <p:spPr bwMode="auto">
          <a:noFill/>
          <a:ln>
            <a:solidFill>
              <a:srgbClr val="000000"/>
            </a:solidFill>
            <a:miter lim="800000"/>
            <a:headEnd/>
            <a:tailEnd/>
          </a:ln>
        </p:spPr>
      </p:sp>
      <p:sp>
        <p:nvSpPr>
          <p:cNvPr id="33795"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jdelijke aanduiding voor dia-afbeelding 1"/>
          <p:cNvSpPr>
            <a:spLocks noGrp="1" noRot="1" noChangeAspect="1" noTextEdit="1"/>
          </p:cNvSpPr>
          <p:nvPr>
            <p:ph type="sldImg"/>
          </p:nvPr>
        </p:nvSpPr>
        <p:spPr bwMode="auto">
          <a:noFill/>
          <a:ln>
            <a:solidFill>
              <a:srgbClr val="000000"/>
            </a:solidFill>
            <a:miter lim="800000"/>
            <a:headEnd/>
            <a:tailEnd/>
          </a:ln>
        </p:spPr>
      </p:sp>
      <p:sp>
        <p:nvSpPr>
          <p:cNvPr id="33795"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jdelijke aanduiding voor dia-afbeelding 1"/>
          <p:cNvSpPr>
            <a:spLocks noGrp="1" noRot="1" noChangeAspect="1" noTextEdit="1"/>
          </p:cNvSpPr>
          <p:nvPr>
            <p:ph type="sldImg"/>
          </p:nvPr>
        </p:nvSpPr>
        <p:spPr bwMode="auto">
          <a:noFill/>
          <a:ln>
            <a:solidFill>
              <a:srgbClr val="000000"/>
            </a:solidFill>
            <a:miter lim="800000"/>
            <a:headEnd/>
            <a:tailEnd/>
          </a:ln>
        </p:spPr>
      </p:sp>
      <p:sp>
        <p:nvSpPr>
          <p:cNvPr id="33795"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jdelijke aanduiding voor dia-afbeelding 1"/>
          <p:cNvSpPr>
            <a:spLocks noGrp="1" noRot="1" noChangeAspect="1" noTextEdit="1"/>
          </p:cNvSpPr>
          <p:nvPr>
            <p:ph type="sldImg"/>
          </p:nvPr>
        </p:nvSpPr>
        <p:spPr bwMode="auto">
          <a:noFill/>
          <a:ln>
            <a:solidFill>
              <a:srgbClr val="000000"/>
            </a:solidFill>
            <a:miter lim="800000"/>
            <a:headEnd/>
            <a:tailEnd/>
          </a:ln>
        </p:spPr>
      </p:sp>
      <p:sp>
        <p:nvSpPr>
          <p:cNvPr id="33795"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jdelijke aanduiding voor dia-afbeelding 1"/>
          <p:cNvSpPr>
            <a:spLocks noGrp="1" noRot="1" noChangeAspect="1" noTextEdit="1"/>
          </p:cNvSpPr>
          <p:nvPr>
            <p:ph type="sldImg"/>
          </p:nvPr>
        </p:nvSpPr>
        <p:spPr bwMode="auto">
          <a:noFill/>
          <a:ln>
            <a:solidFill>
              <a:srgbClr val="000000"/>
            </a:solidFill>
            <a:miter lim="800000"/>
            <a:headEnd/>
            <a:tailEnd/>
          </a:ln>
        </p:spPr>
      </p:sp>
      <p:sp>
        <p:nvSpPr>
          <p:cNvPr id="33795"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jdelijke aanduiding voor dia-afbeelding 1"/>
          <p:cNvSpPr>
            <a:spLocks noGrp="1" noRot="1" noChangeAspect="1" noTextEdit="1"/>
          </p:cNvSpPr>
          <p:nvPr>
            <p:ph type="sldImg"/>
          </p:nvPr>
        </p:nvSpPr>
        <p:spPr bwMode="auto">
          <a:noFill/>
          <a:ln>
            <a:solidFill>
              <a:srgbClr val="000000"/>
            </a:solidFill>
            <a:miter lim="800000"/>
            <a:headEnd/>
            <a:tailEnd/>
          </a:ln>
        </p:spPr>
      </p:sp>
      <p:sp>
        <p:nvSpPr>
          <p:cNvPr id="33795"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jdelijke aanduiding voor dia-afbeelding 1"/>
          <p:cNvSpPr>
            <a:spLocks noGrp="1" noRot="1" noChangeAspect="1" noTextEdit="1"/>
          </p:cNvSpPr>
          <p:nvPr>
            <p:ph type="sldImg"/>
          </p:nvPr>
        </p:nvSpPr>
        <p:spPr bwMode="auto">
          <a:noFill/>
          <a:ln>
            <a:solidFill>
              <a:srgbClr val="000000"/>
            </a:solidFill>
            <a:miter lim="800000"/>
            <a:headEnd/>
            <a:tailEnd/>
          </a:ln>
        </p:spPr>
      </p:sp>
      <p:sp>
        <p:nvSpPr>
          <p:cNvPr id="33795"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jdelijke aanduiding voor dia-afbeelding 1"/>
          <p:cNvSpPr>
            <a:spLocks noGrp="1" noRot="1" noChangeAspect="1" noTextEdit="1"/>
          </p:cNvSpPr>
          <p:nvPr>
            <p:ph type="sldImg"/>
          </p:nvPr>
        </p:nvSpPr>
        <p:spPr bwMode="auto">
          <a:noFill/>
          <a:ln>
            <a:solidFill>
              <a:srgbClr val="000000"/>
            </a:solidFill>
            <a:miter lim="800000"/>
            <a:headEnd/>
            <a:tailEnd/>
          </a:ln>
        </p:spPr>
      </p:sp>
      <p:sp>
        <p:nvSpPr>
          <p:cNvPr id="33795"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Gerda?</a:t>
            </a:r>
          </a:p>
        </p:txBody>
      </p:sp>
      <p:sp>
        <p:nvSpPr>
          <p:cNvPr id="4" name="Tijdelijke aanduiding voor dianummer 3"/>
          <p:cNvSpPr>
            <a:spLocks noGrp="1"/>
          </p:cNvSpPr>
          <p:nvPr>
            <p:ph type="sldNum" sz="quarter" idx="5"/>
          </p:nvPr>
        </p:nvSpPr>
        <p:spPr/>
        <p:txBody>
          <a:bodyPr/>
          <a:lstStyle/>
          <a:p>
            <a:fld id="{77566220-9F91-4A4D-9BCB-F8FCA84F8734}" type="slidenum">
              <a:rPr lang="nl-NL" smtClean="0"/>
              <a:t>21</a:t>
            </a:fld>
            <a:endParaRPr lang="nl-NL"/>
          </a:p>
        </p:txBody>
      </p:sp>
    </p:spTree>
    <p:extLst>
      <p:ext uri="{BB962C8B-B14F-4D97-AF65-F5344CB8AC3E}">
        <p14:creationId xmlns:p14="http://schemas.microsoft.com/office/powerpoint/2010/main" val="3939207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ea typeface="Calibri"/>
                <a:cs typeface="Calibri"/>
              </a:rPr>
              <a:t>? Gerda?</a:t>
            </a:r>
          </a:p>
          <a:p>
            <a:r>
              <a:rPr lang="en-US" dirty="0">
                <a:ea typeface="Calibri"/>
                <a:cs typeface="Calibri"/>
              </a:rPr>
              <a:t>Als er </a:t>
            </a:r>
            <a:r>
              <a:rPr lang="en-US" dirty="0" err="1">
                <a:ea typeface="Calibri"/>
                <a:cs typeface="Calibri"/>
              </a:rPr>
              <a:t>vragen</a:t>
            </a:r>
            <a:r>
              <a:rPr lang="en-US" dirty="0">
                <a:ea typeface="Calibri"/>
                <a:cs typeface="Calibri"/>
              </a:rPr>
              <a:t> </a:t>
            </a:r>
            <a:r>
              <a:rPr lang="en-US" dirty="0" err="1">
                <a:ea typeface="Calibri"/>
                <a:cs typeface="Calibri"/>
              </a:rPr>
              <a:t>zijn</a:t>
            </a:r>
            <a:r>
              <a:rPr lang="en-US" dirty="0">
                <a:ea typeface="Calibri"/>
                <a:cs typeface="Calibri"/>
              </a:rPr>
              <a:t>, </a:t>
            </a:r>
            <a:r>
              <a:rPr lang="en-US" dirty="0" err="1">
                <a:ea typeface="Calibri"/>
                <a:cs typeface="Calibri"/>
              </a:rPr>
              <a:t>stel</a:t>
            </a:r>
            <a:r>
              <a:rPr lang="en-US" dirty="0">
                <a:ea typeface="Calibri"/>
                <a:cs typeface="Calibri"/>
              </a:rPr>
              <a:t> ze </a:t>
            </a:r>
            <a:r>
              <a:rPr lang="en-US" dirty="0" err="1">
                <a:ea typeface="Calibri"/>
                <a:cs typeface="Calibri"/>
              </a:rPr>
              <a:t>gerust</a:t>
            </a:r>
            <a:r>
              <a:rPr lang="en-US" dirty="0">
                <a:ea typeface="Calibri"/>
                <a:cs typeface="Calibri"/>
              </a:rPr>
              <a:t>!  (Toch? Of </a:t>
            </a:r>
            <a:r>
              <a:rPr lang="en-US" dirty="0" err="1">
                <a:ea typeface="Calibri"/>
                <a:cs typeface="Calibri"/>
              </a:rPr>
              <a:t>liever</a:t>
            </a:r>
            <a:r>
              <a:rPr lang="en-US" dirty="0">
                <a:ea typeface="Calibri"/>
                <a:cs typeface="Calibri"/>
              </a:rPr>
              <a:t> </a:t>
            </a:r>
            <a:r>
              <a:rPr lang="en-US" dirty="0" err="1">
                <a:ea typeface="Calibri"/>
                <a:cs typeface="Calibri"/>
              </a:rPr>
              <a:t>aan</a:t>
            </a:r>
            <a:r>
              <a:rPr lang="en-US" dirty="0">
                <a:ea typeface="Calibri"/>
                <a:cs typeface="Calibri"/>
              </a:rPr>
              <a:t> het </a:t>
            </a:r>
            <a:r>
              <a:rPr lang="en-US" dirty="0" err="1">
                <a:ea typeface="Calibri"/>
                <a:cs typeface="Calibri"/>
              </a:rPr>
              <a:t>einde</a:t>
            </a:r>
            <a:r>
              <a:rPr lang="en-US" dirty="0">
                <a:ea typeface="Calibri"/>
                <a:cs typeface="Calibri"/>
              </a:rPr>
              <a:t>??)</a:t>
            </a:r>
          </a:p>
        </p:txBody>
      </p:sp>
      <p:sp>
        <p:nvSpPr>
          <p:cNvPr id="4" name="Tijdelijke aanduiding voor dianummer 3"/>
          <p:cNvSpPr>
            <a:spLocks noGrp="1"/>
          </p:cNvSpPr>
          <p:nvPr>
            <p:ph type="sldNum" sz="quarter" idx="5"/>
          </p:nvPr>
        </p:nvSpPr>
        <p:spPr/>
        <p:txBody>
          <a:bodyPr/>
          <a:lstStyle/>
          <a:p>
            <a:fld id="{77566220-9F91-4A4D-9BCB-F8FCA84F8734}" type="slidenum">
              <a:rPr lang="nl-NL" smtClean="0"/>
              <a:t>22</a:t>
            </a:fld>
            <a:endParaRPr lang="nl-NL"/>
          </a:p>
        </p:txBody>
      </p:sp>
    </p:spTree>
    <p:extLst>
      <p:ext uri="{BB962C8B-B14F-4D97-AF65-F5344CB8AC3E}">
        <p14:creationId xmlns:p14="http://schemas.microsoft.com/office/powerpoint/2010/main" val="2513606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Gerda</a:t>
            </a:r>
          </a:p>
        </p:txBody>
      </p:sp>
      <p:sp>
        <p:nvSpPr>
          <p:cNvPr id="4" name="Tijdelijke aanduiding voor dianummer 3"/>
          <p:cNvSpPr>
            <a:spLocks noGrp="1"/>
          </p:cNvSpPr>
          <p:nvPr>
            <p:ph type="sldNum" sz="quarter" idx="5"/>
          </p:nvPr>
        </p:nvSpPr>
        <p:spPr/>
        <p:txBody>
          <a:bodyPr/>
          <a:lstStyle/>
          <a:p>
            <a:fld id="{77566220-9F91-4A4D-9BCB-F8FCA84F8734}" type="slidenum">
              <a:rPr lang="nl-NL" smtClean="0"/>
              <a:t>23</a:t>
            </a:fld>
            <a:endParaRPr lang="nl-NL"/>
          </a:p>
        </p:txBody>
      </p:sp>
    </p:spTree>
    <p:extLst>
      <p:ext uri="{BB962C8B-B14F-4D97-AF65-F5344CB8AC3E}">
        <p14:creationId xmlns:p14="http://schemas.microsoft.com/office/powerpoint/2010/main" val="2693764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Gerda</a:t>
            </a:r>
          </a:p>
        </p:txBody>
      </p:sp>
      <p:sp>
        <p:nvSpPr>
          <p:cNvPr id="4" name="Tijdelijke aanduiding voor dianummer 3"/>
          <p:cNvSpPr>
            <a:spLocks noGrp="1"/>
          </p:cNvSpPr>
          <p:nvPr>
            <p:ph type="sldNum" sz="quarter" idx="5"/>
          </p:nvPr>
        </p:nvSpPr>
        <p:spPr/>
        <p:txBody>
          <a:bodyPr/>
          <a:lstStyle/>
          <a:p>
            <a:fld id="{77566220-9F91-4A4D-9BCB-F8FCA84F8734}" type="slidenum">
              <a:rPr lang="nl-NL" smtClean="0"/>
              <a:t>24</a:t>
            </a:fld>
            <a:endParaRPr lang="nl-NL"/>
          </a:p>
        </p:txBody>
      </p:sp>
    </p:spTree>
    <p:extLst>
      <p:ext uri="{BB962C8B-B14F-4D97-AF65-F5344CB8AC3E}">
        <p14:creationId xmlns:p14="http://schemas.microsoft.com/office/powerpoint/2010/main" val="520805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Gerda</a:t>
            </a:r>
          </a:p>
        </p:txBody>
      </p:sp>
      <p:sp>
        <p:nvSpPr>
          <p:cNvPr id="4" name="Tijdelijke aanduiding voor dianummer 3"/>
          <p:cNvSpPr>
            <a:spLocks noGrp="1"/>
          </p:cNvSpPr>
          <p:nvPr>
            <p:ph type="sldNum" sz="quarter" idx="5"/>
          </p:nvPr>
        </p:nvSpPr>
        <p:spPr/>
        <p:txBody>
          <a:bodyPr/>
          <a:lstStyle/>
          <a:p>
            <a:fld id="{77566220-9F91-4A4D-9BCB-F8FCA84F8734}" type="slidenum">
              <a:rPr lang="nl-NL" smtClean="0"/>
              <a:t>25</a:t>
            </a:fld>
            <a:endParaRPr lang="nl-NL"/>
          </a:p>
        </p:txBody>
      </p:sp>
    </p:spTree>
    <p:extLst>
      <p:ext uri="{BB962C8B-B14F-4D97-AF65-F5344CB8AC3E}">
        <p14:creationId xmlns:p14="http://schemas.microsoft.com/office/powerpoint/2010/main" val="1185942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7BEBF5-4D62-9268-D809-F3D6DBD1DFEC}"/>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2BCAF0A5-FA78-0C67-2BC9-14BF1134EF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CC0B25BE-6662-2403-01ED-89331B80B0C0}"/>
              </a:ext>
            </a:extLst>
          </p:cNvPr>
          <p:cNvSpPr>
            <a:spLocks noGrp="1"/>
          </p:cNvSpPr>
          <p:nvPr>
            <p:ph type="dt" sz="half" idx="10"/>
          </p:nvPr>
        </p:nvSpPr>
        <p:spPr/>
        <p:txBody>
          <a:bodyPr/>
          <a:lstStyle/>
          <a:p>
            <a:fld id="{BB33A8FE-F2DC-CA4E-A90C-8349A4D8FA3D}" type="datetimeFigureOut">
              <a:rPr lang="nl-NL" smtClean="0"/>
              <a:t>16-10-2024</a:t>
            </a:fld>
            <a:endParaRPr lang="nl-NL"/>
          </a:p>
        </p:txBody>
      </p:sp>
      <p:sp>
        <p:nvSpPr>
          <p:cNvPr id="5" name="Tijdelijke aanduiding voor voettekst 4">
            <a:extLst>
              <a:ext uri="{FF2B5EF4-FFF2-40B4-BE49-F238E27FC236}">
                <a16:creationId xmlns:a16="http://schemas.microsoft.com/office/drawing/2014/main" id="{B8342899-4F59-422C-5848-C1107537606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A6D23E2-D77A-2EA5-4F75-5898E977BBEB}"/>
              </a:ext>
            </a:extLst>
          </p:cNvPr>
          <p:cNvSpPr>
            <a:spLocks noGrp="1"/>
          </p:cNvSpPr>
          <p:nvPr>
            <p:ph type="sldNum" sz="quarter" idx="12"/>
          </p:nvPr>
        </p:nvSpPr>
        <p:spPr/>
        <p:txBody>
          <a:bodyPr/>
          <a:lstStyle/>
          <a:p>
            <a:fld id="{725E1DE5-CDCB-504A-AB2B-E9027E2F8448}" type="slidenum">
              <a:rPr lang="nl-NL" smtClean="0"/>
              <a:t>‹nr.›</a:t>
            </a:fld>
            <a:endParaRPr lang="nl-NL"/>
          </a:p>
        </p:txBody>
      </p:sp>
    </p:spTree>
    <p:extLst>
      <p:ext uri="{BB962C8B-B14F-4D97-AF65-F5344CB8AC3E}">
        <p14:creationId xmlns:p14="http://schemas.microsoft.com/office/powerpoint/2010/main" val="225019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86E9F0-C221-5D25-C42A-5955AC2CD36A}"/>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B20BDD97-1A0A-A3DC-7BF4-A4A60C29F1A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607F1FC-4A02-697A-B942-B976D656AC5C}"/>
              </a:ext>
            </a:extLst>
          </p:cNvPr>
          <p:cNvSpPr>
            <a:spLocks noGrp="1"/>
          </p:cNvSpPr>
          <p:nvPr>
            <p:ph type="dt" sz="half" idx="10"/>
          </p:nvPr>
        </p:nvSpPr>
        <p:spPr/>
        <p:txBody>
          <a:bodyPr/>
          <a:lstStyle/>
          <a:p>
            <a:fld id="{BB33A8FE-F2DC-CA4E-A90C-8349A4D8FA3D}" type="datetimeFigureOut">
              <a:rPr lang="nl-NL" smtClean="0"/>
              <a:t>16-10-2024</a:t>
            </a:fld>
            <a:endParaRPr lang="nl-NL"/>
          </a:p>
        </p:txBody>
      </p:sp>
      <p:sp>
        <p:nvSpPr>
          <p:cNvPr id="5" name="Tijdelijke aanduiding voor voettekst 4">
            <a:extLst>
              <a:ext uri="{FF2B5EF4-FFF2-40B4-BE49-F238E27FC236}">
                <a16:creationId xmlns:a16="http://schemas.microsoft.com/office/drawing/2014/main" id="{91BF6E64-D57B-43B9-6872-84E9011DFE3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AECB0D6-A910-9B81-F43C-18FC27638A9A}"/>
              </a:ext>
            </a:extLst>
          </p:cNvPr>
          <p:cNvSpPr>
            <a:spLocks noGrp="1"/>
          </p:cNvSpPr>
          <p:nvPr>
            <p:ph type="sldNum" sz="quarter" idx="12"/>
          </p:nvPr>
        </p:nvSpPr>
        <p:spPr/>
        <p:txBody>
          <a:bodyPr/>
          <a:lstStyle/>
          <a:p>
            <a:fld id="{725E1DE5-CDCB-504A-AB2B-E9027E2F8448}" type="slidenum">
              <a:rPr lang="nl-NL" smtClean="0"/>
              <a:t>‹nr.›</a:t>
            </a:fld>
            <a:endParaRPr lang="nl-NL"/>
          </a:p>
        </p:txBody>
      </p:sp>
    </p:spTree>
    <p:extLst>
      <p:ext uri="{BB962C8B-B14F-4D97-AF65-F5344CB8AC3E}">
        <p14:creationId xmlns:p14="http://schemas.microsoft.com/office/powerpoint/2010/main" val="3704688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34EEEFC-9381-CDD8-4E4D-5E3BA66589EA}"/>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63D96CD5-1069-C20E-EAAB-6E2E14FA916B}"/>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C63D411-56F4-E7C7-E5EB-1A160CC142E0}"/>
              </a:ext>
            </a:extLst>
          </p:cNvPr>
          <p:cNvSpPr>
            <a:spLocks noGrp="1"/>
          </p:cNvSpPr>
          <p:nvPr>
            <p:ph type="dt" sz="half" idx="10"/>
          </p:nvPr>
        </p:nvSpPr>
        <p:spPr/>
        <p:txBody>
          <a:bodyPr/>
          <a:lstStyle/>
          <a:p>
            <a:fld id="{BB33A8FE-F2DC-CA4E-A90C-8349A4D8FA3D}" type="datetimeFigureOut">
              <a:rPr lang="nl-NL" smtClean="0"/>
              <a:t>16-10-2024</a:t>
            </a:fld>
            <a:endParaRPr lang="nl-NL"/>
          </a:p>
        </p:txBody>
      </p:sp>
      <p:sp>
        <p:nvSpPr>
          <p:cNvPr id="5" name="Tijdelijke aanduiding voor voettekst 4">
            <a:extLst>
              <a:ext uri="{FF2B5EF4-FFF2-40B4-BE49-F238E27FC236}">
                <a16:creationId xmlns:a16="http://schemas.microsoft.com/office/drawing/2014/main" id="{3C325CA5-6489-4565-FDFA-F0E4FFB84F8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7988D7A-FCBE-D454-6903-39F24416A042}"/>
              </a:ext>
            </a:extLst>
          </p:cNvPr>
          <p:cNvSpPr>
            <a:spLocks noGrp="1"/>
          </p:cNvSpPr>
          <p:nvPr>
            <p:ph type="sldNum" sz="quarter" idx="12"/>
          </p:nvPr>
        </p:nvSpPr>
        <p:spPr/>
        <p:txBody>
          <a:bodyPr/>
          <a:lstStyle/>
          <a:p>
            <a:fld id="{725E1DE5-CDCB-504A-AB2B-E9027E2F8448}" type="slidenum">
              <a:rPr lang="nl-NL" smtClean="0"/>
              <a:t>‹nr.›</a:t>
            </a:fld>
            <a:endParaRPr lang="nl-NL"/>
          </a:p>
        </p:txBody>
      </p:sp>
    </p:spTree>
    <p:extLst>
      <p:ext uri="{BB962C8B-B14F-4D97-AF65-F5344CB8AC3E}">
        <p14:creationId xmlns:p14="http://schemas.microsoft.com/office/powerpoint/2010/main" val="3873134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D45A05-6697-B6D6-DA2C-CCF846A7A63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111A2F9-A6DB-D89A-3306-82A312FB4EDE}"/>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2BC5B2A-E353-FD6D-0BF6-B95727FC5A2C}"/>
              </a:ext>
            </a:extLst>
          </p:cNvPr>
          <p:cNvSpPr>
            <a:spLocks noGrp="1"/>
          </p:cNvSpPr>
          <p:nvPr>
            <p:ph type="dt" sz="half" idx="10"/>
          </p:nvPr>
        </p:nvSpPr>
        <p:spPr/>
        <p:txBody>
          <a:bodyPr/>
          <a:lstStyle/>
          <a:p>
            <a:fld id="{BB33A8FE-F2DC-CA4E-A90C-8349A4D8FA3D}" type="datetimeFigureOut">
              <a:rPr lang="nl-NL" smtClean="0"/>
              <a:t>16-10-2024</a:t>
            </a:fld>
            <a:endParaRPr lang="nl-NL"/>
          </a:p>
        </p:txBody>
      </p:sp>
      <p:sp>
        <p:nvSpPr>
          <p:cNvPr id="5" name="Tijdelijke aanduiding voor voettekst 4">
            <a:extLst>
              <a:ext uri="{FF2B5EF4-FFF2-40B4-BE49-F238E27FC236}">
                <a16:creationId xmlns:a16="http://schemas.microsoft.com/office/drawing/2014/main" id="{9081FF6D-4D97-91AE-56A5-2B0B921980D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75E1C47-D9E4-669B-83DA-9FB0695F122F}"/>
              </a:ext>
            </a:extLst>
          </p:cNvPr>
          <p:cNvSpPr>
            <a:spLocks noGrp="1"/>
          </p:cNvSpPr>
          <p:nvPr>
            <p:ph type="sldNum" sz="quarter" idx="12"/>
          </p:nvPr>
        </p:nvSpPr>
        <p:spPr/>
        <p:txBody>
          <a:bodyPr/>
          <a:lstStyle/>
          <a:p>
            <a:fld id="{725E1DE5-CDCB-504A-AB2B-E9027E2F8448}" type="slidenum">
              <a:rPr lang="nl-NL" smtClean="0"/>
              <a:t>‹nr.›</a:t>
            </a:fld>
            <a:endParaRPr lang="nl-NL"/>
          </a:p>
        </p:txBody>
      </p:sp>
    </p:spTree>
    <p:extLst>
      <p:ext uri="{BB962C8B-B14F-4D97-AF65-F5344CB8AC3E}">
        <p14:creationId xmlns:p14="http://schemas.microsoft.com/office/powerpoint/2010/main" val="2712920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66058C-4476-B204-6EB2-F743E8FF4EB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4271F2B5-1E8D-7396-94FC-4A42B1BBD6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23E91B0B-BF4F-6894-19DF-53468E106849}"/>
              </a:ext>
            </a:extLst>
          </p:cNvPr>
          <p:cNvSpPr>
            <a:spLocks noGrp="1"/>
          </p:cNvSpPr>
          <p:nvPr>
            <p:ph type="dt" sz="half" idx="10"/>
          </p:nvPr>
        </p:nvSpPr>
        <p:spPr/>
        <p:txBody>
          <a:bodyPr/>
          <a:lstStyle/>
          <a:p>
            <a:fld id="{BB33A8FE-F2DC-CA4E-A90C-8349A4D8FA3D}" type="datetimeFigureOut">
              <a:rPr lang="nl-NL" smtClean="0"/>
              <a:t>16-10-2024</a:t>
            </a:fld>
            <a:endParaRPr lang="nl-NL"/>
          </a:p>
        </p:txBody>
      </p:sp>
      <p:sp>
        <p:nvSpPr>
          <p:cNvPr id="5" name="Tijdelijke aanduiding voor voettekst 4">
            <a:extLst>
              <a:ext uri="{FF2B5EF4-FFF2-40B4-BE49-F238E27FC236}">
                <a16:creationId xmlns:a16="http://schemas.microsoft.com/office/drawing/2014/main" id="{BCFC0763-165E-C2ED-EB76-19C4D23F4C7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F17D6E-4D66-677D-A94F-075ED0DB7DCA}"/>
              </a:ext>
            </a:extLst>
          </p:cNvPr>
          <p:cNvSpPr>
            <a:spLocks noGrp="1"/>
          </p:cNvSpPr>
          <p:nvPr>
            <p:ph type="sldNum" sz="quarter" idx="12"/>
          </p:nvPr>
        </p:nvSpPr>
        <p:spPr/>
        <p:txBody>
          <a:bodyPr/>
          <a:lstStyle/>
          <a:p>
            <a:fld id="{725E1DE5-CDCB-504A-AB2B-E9027E2F8448}" type="slidenum">
              <a:rPr lang="nl-NL" smtClean="0"/>
              <a:t>‹nr.›</a:t>
            </a:fld>
            <a:endParaRPr lang="nl-NL"/>
          </a:p>
        </p:txBody>
      </p:sp>
    </p:spTree>
    <p:extLst>
      <p:ext uri="{BB962C8B-B14F-4D97-AF65-F5344CB8AC3E}">
        <p14:creationId xmlns:p14="http://schemas.microsoft.com/office/powerpoint/2010/main" val="722097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B74DEE-5B61-F33D-E3D0-6B94ABE7596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AE8FDA2-8FF6-0BE4-B7B6-08F943900221}"/>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5FAAFA71-1C6A-48B7-F358-9B4AC398873B}"/>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02996C5-8D81-18F4-E945-38C1C2E5C166}"/>
              </a:ext>
            </a:extLst>
          </p:cNvPr>
          <p:cNvSpPr>
            <a:spLocks noGrp="1"/>
          </p:cNvSpPr>
          <p:nvPr>
            <p:ph type="dt" sz="half" idx="10"/>
          </p:nvPr>
        </p:nvSpPr>
        <p:spPr/>
        <p:txBody>
          <a:bodyPr/>
          <a:lstStyle/>
          <a:p>
            <a:fld id="{BB33A8FE-F2DC-CA4E-A90C-8349A4D8FA3D}" type="datetimeFigureOut">
              <a:rPr lang="nl-NL" smtClean="0"/>
              <a:t>16-10-2024</a:t>
            </a:fld>
            <a:endParaRPr lang="nl-NL"/>
          </a:p>
        </p:txBody>
      </p:sp>
      <p:sp>
        <p:nvSpPr>
          <p:cNvPr id="6" name="Tijdelijke aanduiding voor voettekst 5">
            <a:extLst>
              <a:ext uri="{FF2B5EF4-FFF2-40B4-BE49-F238E27FC236}">
                <a16:creationId xmlns:a16="http://schemas.microsoft.com/office/drawing/2014/main" id="{A1F5BE1D-1815-E11A-6BB7-8986EA02D34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F530744-B176-787C-9FC5-2510A97F0FB2}"/>
              </a:ext>
            </a:extLst>
          </p:cNvPr>
          <p:cNvSpPr>
            <a:spLocks noGrp="1"/>
          </p:cNvSpPr>
          <p:nvPr>
            <p:ph type="sldNum" sz="quarter" idx="12"/>
          </p:nvPr>
        </p:nvSpPr>
        <p:spPr/>
        <p:txBody>
          <a:bodyPr/>
          <a:lstStyle/>
          <a:p>
            <a:fld id="{725E1DE5-CDCB-504A-AB2B-E9027E2F8448}" type="slidenum">
              <a:rPr lang="nl-NL" smtClean="0"/>
              <a:t>‹nr.›</a:t>
            </a:fld>
            <a:endParaRPr lang="nl-NL"/>
          </a:p>
        </p:txBody>
      </p:sp>
    </p:spTree>
    <p:extLst>
      <p:ext uri="{BB962C8B-B14F-4D97-AF65-F5344CB8AC3E}">
        <p14:creationId xmlns:p14="http://schemas.microsoft.com/office/powerpoint/2010/main" val="2354809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1468FA-0A3E-24D7-ED53-4C5D44828C4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5AD64251-58FB-7C39-F271-18C2272D03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A317C16-C94D-5713-0FFB-C6EE9D5B116C}"/>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9F34FA60-E9EE-9CB6-577F-7CE6D616E3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CB8CF234-ED35-1038-B0FA-3E514C64C3CA}"/>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FD770EF6-22A6-0F38-BBC3-965F59A133CB}"/>
              </a:ext>
            </a:extLst>
          </p:cNvPr>
          <p:cNvSpPr>
            <a:spLocks noGrp="1"/>
          </p:cNvSpPr>
          <p:nvPr>
            <p:ph type="dt" sz="half" idx="10"/>
          </p:nvPr>
        </p:nvSpPr>
        <p:spPr/>
        <p:txBody>
          <a:bodyPr/>
          <a:lstStyle/>
          <a:p>
            <a:fld id="{BB33A8FE-F2DC-CA4E-A90C-8349A4D8FA3D}" type="datetimeFigureOut">
              <a:rPr lang="nl-NL" smtClean="0"/>
              <a:t>16-10-2024</a:t>
            </a:fld>
            <a:endParaRPr lang="nl-NL"/>
          </a:p>
        </p:txBody>
      </p:sp>
      <p:sp>
        <p:nvSpPr>
          <p:cNvPr id="8" name="Tijdelijke aanduiding voor voettekst 7">
            <a:extLst>
              <a:ext uri="{FF2B5EF4-FFF2-40B4-BE49-F238E27FC236}">
                <a16:creationId xmlns:a16="http://schemas.microsoft.com/office/drawing/2014/main" id="{C3408309-AB40-4117-9074-EBF7674E470C}"/>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75CD777D-3863-31F8-68DC-02AB1AE8E8D4}"/>
              </a:ext>
            </a:extLst>
          </p:cNvPr>
          <p:cNvSpPr>
            <a:spLocks noGrp="1"/>
          </p:cNvSpPr>
          <p:nvPr>
            <p:ph type="sldNum" sz="quarter" idx="12"/>
          </p:nvPr>
        </p:nvSpPr>
        <p:spPr/>
        <p:txBody>
          <a:bodyPr/>
          <a:lstStyle/>
          <a:p>
            <a:fld id="{725E1DE5-CDCB-504A-AB2B-E9027E2F8448}" type="slidenum">
              <a:rPr lang="nl-NL" smtClean="0"/>
              <a:t>‹nr.›</a:t>
            </a:fld>
            <a:endParaRPr lang="nl-NL"/>
          </a:p>
        </p:txBody>
      </p:sp>
    </p:spTree>
    <p:extLst>
      <p:ext uri="{BB962C8B-B14F-4D97-AF65-F5344CB8AC3E}">
        <p14:creationId xmlns:p14="http://schemas.microsoft.com/office/powerpoint/2010/main" val="2830031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046528-C6A2-C53B-4B99-8594D4B8885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F97FF7B-F5B7-8393-D1D2-A0D5E8BD26BE}"/>
              </a:ext>
            </a:extLst>
          </p:cNvPr>
          <p:cNvSpPr>
            <a:spLocks noGrp="1"/>
          </p:cNvSpPr>
          <p:nvPr>
            <p:ph type="dt" sz="half" idx="10"/>
          </p:nvPr>
        </p:nvSpPr>
        <p:spPr/>
        <p:txBody>
          <a:bodyPr/>
          <a:lstStyle/>
          <a:p>
            <a:fld id="{BB33A8FE-F2DC-CA4E-A90C-8349A4D8FA3D}" type="datetimeFigureOut">
              <a:rPr lang="nl-NL" smtClean="0"/>
              <a:t>16-10-2024</a:t>
            </a:fld>
            <a:endParaRPr lang="nl-NL"/>
          </a:p>
        </p:txBody>
      </p:sp>
      <p:sp>
        <p:nvSpPr>
          <p:cNvPr id="4" name="Tijdelijke aanduiding voor voettekst 3">
            <a:extLst>
              <a:ext uri="{FF2B5EF4-FFF2-40B4-BE49-F238E27FC236}">
                <a16:creationId xmlns:a16="http://schemas.microsoft.com/office/drawing/2014/main" id="{AF5642DE-B7DB-FA4E-4457-45CB9939A177}"/>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5D56B6AB-55B4-AD2A-57D0-6B7CCCB366F7}"/>
              </a:ext>
            </a:extLst>
          </p:cNvPr>
          <p:cNvSpPr>
            <a:spLocks noGrp="1"/>
          </p:cNvSpPr>
          <p:nvPr>
            <p:ph type="sldNum" sz="quarter" idx="12"/>
          </p:nvPr>
        </p:nvSpPr>
        <p:spPr/>
        <p:txBody>
          <a:bodyPr/>
          <a:lstStyle/>
          <a:p>
            <a:fld id="{725E1DE5-CDCB-504A-AB2B-E9027E2F8448}" type="slidenum">
              <a:rPr lang="nl-NL" smtClean="0"/>
              <a:t>‹nr.›</a:t>
            </a:fld>
            <a:endParaRPr lang="nl-NL"/>
          </a:p>
        </p:txBody>
      </p:sp>
    </p:spTree>
    <p:extLst>
      <p:ext uri="{BB962C8B-B14F-4D97-AF65-F5344CB8AC3E}">
        <p14:creationId xmlns:p14="http://schemas.microsoft.com/office/powerpoint/2010/main" val="2519914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10762F2-9C95-C725-4F1D-A193D54B2F6A}"/>
              </a:ext>
            </a:extLst>
          </p:cNvPr>
          <p:cNvSpPr>
            <a:spLocks noGrp="1"/>
          </p:cNvSpPr>
          <p:nvPr>
            <p:ph type="dt" sz="half" idx="10"/>
          </p:nvPr>
        </p:nvSpPr>
        <p:spPr/>
        <p:txBody>
          <a:bodyPr/>
          <a:lstStyle/>
          <a:p>
            <a:fld id="{BB33A8FE-F2DC-CA4E-A90C-8349A4D8FA3D}" type="datetimeFigureOut">
              <a:rPr lang="nl-NL" smtClean="0"/>
              <a:t>16-10-2024</a:t>
            </a:fld>
            <a:endParaRPr lang="nl-NL"/>
          </a:p>
        </p:txBody>
      </p:sp>
      <p:sp>
        <p:nvSpPr>
          <p:cNvPr id="3" name="Tijdelijke aanduiding voor voettekst 2">
            <a:extLst>
              <a:ext uri="{FF2B5EF4-FFF2-40B4-BE49-F238E27FC236}">
                <a16:creationId xmlns:a16="http://schemas.microsoft.com/office/drawing/2014/main" id="{46E09295-2D6F-DA5D-27BA-C3C79FEF1336}"/>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51226571-30E0-BFF9-0FF2-769DCF63EBDA}"/>
              </a:ext>
            </a:extLst>
          </p:cNvPr>
          <p:cNvSpPr>
            <a:spLocks noGrp="1"/>
          </p:cNvSpPr>
          <p:nvPr>
            <p:ph type="sldNum" sz="quarter" idx="12"/>
          </p:nvPr>
        </p:nvSpPr>
        <p:spPr/>
        <p:txBody>
          <a:bodyPr/>
          <a:lstStyle/>
          <a:p>
            <a:fld id="{725E1DE5-CDCB-504A-AB2B-E9027E2F8448}" type="slidenum">
              <a:rPr lang="nl-NL" smtClean="0"/>
              <a:t>‹nr.›</a:t>
            </a:fld>
            <a:endParaRPr lang="nl-NL"/>
          </a:p>
        </p:txBody>
      </p:sp>
    </p:spTree>
    <p:extLst>
      <p:ext uri="{BB962C8B-B14F-4D97-AF65-F5344CB8AC3E}">
        <p14:creationId xmlns:p14="http://schemas.microsoft.com/office/powerpoint/2010/main" val="1468157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6545FF-D291-8A25-664C-0676281F1E9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FDE802E-F549-4DB1-A670-FF96A08A85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21827428-270F-B5FF-F4D0-92EFA12057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9140D4D-FDFA-4EDA-A2D2-CA3EFA021CE0}"/>
              </a:ext>
            </a:extLst>
          </p:cNvPr>
          <p:cNvSpPr>
            <a:spLocks noGrp="1"/>
          </p:cNvSpPr>
          <p:nvPr>
            <p:ph type="dt" sz="half" idx="10"/>
          </p:nvPr>
        </p:nvSpPr>
        <p:spPr/>
        <p:txBody>
          <a:bodyPr/>
          <a:lstStyle/>
          <a:p>
            <a:fld id="{BB33A8FE-F2DC-CA4E-A90C-8349A4D8FA3D}" type="datetimeFigureOut">
              <a:rPr lang="nl-NL" smtClean="0"/>
              <a:t>16-10-2024</a:t>
            </a:fld>
            <a:endParaRPr lang="nl-NL"/>
          </a:p>
        </p:txBody>
      </p:sp>
      <p:sp>
        <p:nvSpPr>
          <p:cNvPr id="6" name="Tijdelijke aanduiding voor voettekst 5">
            <a:extLst>
              <a:ext uri="{FF2B5EF4-FFF2-40B4-BE49-F238E27FC236}">
                <a16:creationId xmlns:a16="http://schemas.microsoft.com/office/drawing/2014/main" id="{C0C8A65A-5022-8336-50FA-E740E564820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C8999F2-A1A2-BDD9-83B2-DDCBB17DA32D}"/>
              </a:ext>
            </a:extLst>
          </p:cNvPr>
          <p:cNvSpPr>
            <a:spLocks noGrp="1"/>
          </p:cNvSpPr>
          <p:nvPr>
            <p:ph type="sldNum" sz="quarter" idx="12"/>
          </p:nvPr>
        </p:nvSpPr>
        <p:spPr/>
        <p:txBody>
          <a:bodyPr/>
          <a:lstStyle/>
          <a:p>
            <a:fld id="{725E1DE5-CDCB-504A-AB2B-E9027E2F8448}" type="slidenum">
              <a:rPr lang="nl-NL" smtClean="0"/>
              <a:t>‹nr.›</a:t>
            </a:fld>
            <a:endParaRPr lang="nl-NL"/>
          </a:p>
        </p:txBody>
      </p:sp>
    </p:spTree>
    <p:extLst>
      <p:ext uri="{BB962C8B-B14F-4D97-AF65-F5344CB8AC3E}">
        <p14:creationId xmlns:p14="http://schemas.microsoft.com/office/powerpoint/2010/main" val="1094907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F88DAD-7C47-D38D-548A-C8238EA95D7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DCE2607E-444B-FB95-0EC1-5C9E9EF793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8B7103E2-233C-C063-3199-3DB622CA22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9259377-1833-3FFC-33FC-A53EAACCF39E}"/>
              </a:ext>
            </a:extLst>
          </p:cNvPr>
          <p:cNvSpPr>
            <a:spLocks noGrp="1"/>
          </p:cNvSpPr>
          <p:nvPr>
            <p:ph type="dt" sz="half" idx="10"/>
          </p:nvPr>
        </p:nvSpPr>
        <p:spPr/>
        <p:txBody>
          <a:bodyPr/>
          <a:lstStyle/>
          <a:p>
            <a:fld id="{BB33A8FE-F2DC-CA4E-A90C-8349A4D8FA3D}" type="datetimeFigureOut">
              <a:rPr lang="nl-NL" smtClean="0"/>
              <a:t>16-10-2024</a:t>
            </a:fld>
            <a:endParaRPr lang="nl-NL"/>
          </a:p>
        </p:txBody>
      </p:sp>
      <p:sp>
        <p:nvSpPr>
          <p:cNvPr id="6" name="Tijdelijke aanduiding voor voettekst 5">
            <a:extLst>
              <a:ext uri="{FF2B5EF4-FFF2-40B4-BE49-F238E27FC236}">
                <a16:creationId xmlns:a16="http://schemas.microsoft.com/office/drawing/2014/main" id="{D757793A-73BE-76FE-D723-12E50F10A95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0A63F28-3B6C-3990-A5D5-BEF8DD950AE8}"/>
              </a:ext>
            </a:extLst>
          </p:cNvPr>
          <p:cNvSpPr>
            <a:spLocks noGrp="1"/>
          </p:cNvSpPr>
          <p:nvPr>
            <p:ph type="sldNum" sz="quarter" idx="12"/>
          </p:nvPr>
        </p:nvSpPr>
        <p:spPr/>
        <p:txBody>
          <a:bodyPr/>
          <a:lstStyle/>
          <a:p>
            <a:fld id="{725E1DE5-CDCB-504A-AB2B-E9027E2F8448}" type="slidenum">
              <a:rPr lang="nl-NL" smtClean="0"/>
              <a:t>‹nr.›</a:t>
            </a:fld>
            <a:endParaRPr lang="nl-NL"/>
          </a:p>
        </p:txBody>
      </p:sp>
    </p:spTree>
    <p:extLst>
      <p:ext uri="{BB962C8B-B14F-4D97-AF65-F5344CB8AC3E}">
        <p14:creationId xmlns:p14="http://schemas.microsoft.com/office/powerpoint/2010/main" val="290818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04B264B-9FD5-24E5-E1AB-466B01C875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DEA199EA-E944-1435-6217-9A82A661F2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D03CAD5-7778-D09E-1CBC-4A915809A0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33A8FE-F2DC-CA4E-A90C-8349A4D8FA3D}" type="datetimeFigureOut">
              <a:rPr lang="nl-NL" smtClean="0"/>
              <a:t>16-10-2024</a:t>
            </a:fld>
            <a:endParaRPr lang="nl-NL"/>
          </a:p>
        </p:txBody>
      </p:sp>
      <p:sp>
        <p:nvSpPr>
          <p:cNvPr id="5" name="Tijdelijke aanduiding voor voettekst 4">
            <a:extLst>
              <a:ext uri="{FF2B5EF4-FFF2-40B4-BE49-F238E27FC236}">
                <a16:creationId xmlns:a16="http://schemas.microsoft.com/office/drawing/2014/main" id="{9085D320-BDFC-62C8-DDDC-6436BEE7FA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A83046F8-8AAB-A1E7-214F-7B3434BD71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E1DE5-CDCB-504A-AB2B-E9027E2F8448}" type="slidenum">
              <a:rPr lang="nl-NL" smtClean="0"/>
              <a:t>‹nr.›</a:t>
            </a:fld>
            <a:endParaRPr lang="nl-NL"/>
          </a:p>
        </p:txBody>
      </p:sp>
    </p:spTree>
    <p:extLst>
      <p:ext uri="{BB962C8B-B14F-4D97-AF65-F5344CB8AC3E}">
        <p14:creationId xmlns:p14="http://schemas.microsoft.com/office/powerpoint/2010/main" val="26595713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Kleurrijkheid, Graphics, creativiteit&#10;&#10;Automatisch gegenereerde beschrijving">
            <a:extLst>
              <a:ext uri="{FF2B5EF4-FFF2-40B4-BE49-F238E27FC236}">
                <a16:creationId xmlns:a16="http://schemas.microsoft.com/office/drawing/2014/main" id="{CD088F34-24A8-1542-077C-88A9219616D9}"/>
              </a:ext>
            </a:extLst>
          </p:cNvPr>
          <p:cNvPicPr>
            <a:picLocks noChangeAspect="1"/>
          </p:cNvPicPr>
          <p:nvPr/>
        </p:nvPicPr>
        <p:blipFill rotWithShape="1">
          <a:blip r:embed="rId2"/>
          <a:srcRect t="2246" r="20438" b="33269"/>
          <a:stretch/>
        </p:blipFill>
        <p:spPr>
          <a:xfrm>
            <a:off x="3730595" y="0"/>
            <a:ext cx="8461405" cy="6858000"/>
          </a:xfrm>
          <a:prstGeom prst="rect">
            <a:avLst/>
          </a:prstGeom>
        </p:spPr>
      </p:pic>
      <p:pic>
        <p:nvPicPr>
          <p:cNvPr id="7" name="Afbeelding 6" descr="Afbeelding met Graphics, grafische vormgeving, schermopname, Kleurrijkheid&#10;&#10;Automatisch gegenereerde beschrijving">
            <a:extLst>
              <a:ext uri="{FF2B5EF4-FFF2-40B4-BE49-F238E27FC236}">
                <a16:creationId xmlns:a16="http://schemas.microsoft.com/office/drawing/2014/main" id="{6A35331B-6D62-8222-7974-1A447E26B19F}"/>
              </a:ext>
            </a:extLst>
          </p:cNvPr>
          <p:cNvPicPr>
            <a:picLocks noChangeAspect="1"/>
          </p:cNvPicPr>
          <p:nvPr/>
        </p:nvPicPr>
        <p:blipFill>
          <a:blip r:embed="rId3"/>
          <a:stretch>
            <a:fillRect/>
          </a:stretch>
        </p:blipFill>
        <p:spPr>
          <a:xfrm>
            <a:off x="632702" y="433795"/>
            <a:ext cx="4485137" cy="2664407"/>
          </a:xfrm>
          <a:prstGeom prst="rect">
            <a:avLst/>
          </a:prstGeom>
        </p:spPr>
      </p:pic>
      <p:sp>
        <p:nvSpPr>
          <p:cNvPr id="9" name="Rechthoek 8">
            <a:extLst>
              <a:ext uri="{FF2B5EF4-FFF2-40B4-BE49-F238E27FC236}">
                <a16:creationId xmlns:a16="http://schemas.microsoft.com/office/drawing/2014/main" id="{F49A092E-F6FB-DF13-31F6-76E34B5001A8}"/>
              </a:ext>
            </a:extLst>
          </p:cNvPr>
          <p:cNvSpPr/>
          <p:nvPr/>
        </p:nvSpPr>
        <p:spPr>
          <a:xfrm>
            <a:off x="0" y="4334933"/>
            <a:ext cx="8982635" cy="1879600"/>
          </a:xfrm>
          <a:prstGeom prst="rect">
            <a:avLst/>
          </a:prstGeom>
          <a:solidFill>
            <a:schemeClr val="bg1">
              <a:alpha val="4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 name="Ondertitel 2">
            <a:extLst>
              <a:ext uri="{FF2B5EF4-FFF2-40B4-BE49-F238E27FC236}">
                <a16:creationId xmlns:a16="http://schemas.microsoft.com/office/drawing/2014/main" id="{B7AF1AA9-51BE-A9EF-2602-9AE73A9F73E7}"/>
              </a:ext>
            </a:extLst>
          </p:cNvPr>
          <p:cNvSpPr>
            <a:spLocks noGrp="1"/>
          </p:cNvSpPr>
          <p:nvPr>
            <p:ph type="subTitle" idx="1"/>
          </p:nvPr>
        </p:nvSpPr>
        <p:spPr>
          <a:xfrm>
            <a:off x="924084" y="5597121"/>
            <a:ext cx="9144000" cy="880510"/>
          </a:xfrm>
        </p:spPr>
        <p:txBody>
          <a:bodyPr/>
          <a:lstStyle/>
          <a:p>
            <a:pPr algn="l"/>
            <a:r>
              <a:rPr lang="nl-NL" dirty="0">
                <a:solidFill>
                  <a:schemeClr val="accent1">
                    <a:lumMod val="50000"/>
                  </a:schemeClr>
                </a:solidFill>
              </a:rPr>
              <a:t>Publieksacademie oktober 2024</a:t>
            </a:r>
          </a:p>
        </p:txBody>
      </p:sp>
      <p:sp>
        <p:nvSpPr>
          <p:cNvPr id="2" name="Titel 1">
            <a:extLst>
              <a:ext uri="{FF2B5EF4-FFF2-40B4-BE49-F238E27FC236}">
                <a16:creationId xmlns:a16="http://schemas.microsoft.com/office/drawing/2014/main" id="{8C1A1E5F-32A5-B462-4B39-F8418ADD25C8}"/>
              </a:ext>
            </a:extLst>
          </p:cNvPr>
          <p:cNvSpPr>
            <a:spLocks noGrp="1"/>
          </p:cNvSpPr>
          <p:nvPr>
            <p:ph type="ctrTitle"/>
          </p:nvPr>
        </p:nvSpPr>
        <p:spPr>
          <a:xfrm>
            <a:off x="890954" y="3005647"/>
            <a:ext cx="10152184" cy="2387600"/>
          </a:xfrm>
        </p:spPr>
        <p:txBody>
          <a:bodyPr>
            <a:normAutofit/>
          </a:bodyPr>
          <a:lstStyle/>
          <a:p>
            <a:pPr algn="l"/>
            <a:r>
              <a:rPr lang="nl-NL" sz="5400" b="1" dirty="0">
                <a:solidFill>
                  <a:schemeClr val="accent1">
                    <a:lumMod val="50000"/>
                  </a:schemeClr>
                </a:solidFill>
                <a:latin typeface="Calibri" panose="020F0502020204030204" pitchFamily="34" charset="0"/>
                <a:cs typeface="Calibri" panose="020F0502020204030204" pitchFamily="34" charset="0"/>
              </a:rPr>
              <a:t>Thuis sterven? Het kan!</a:t>
            </a:r>
          </a:p>
        </p:txBody>
      </p:sp>
    </p:spTree>
    <p:extLst>
      <p:ext uri="{BB962C8B-B14F-4D97-AF65-F5344CB8AC3E}">
        <p14:creationId xmlns:p14="http://schemas.microsoft.com/office/powerpoint/2010/main" val="2511905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Kleurrijkheid, Graphics, creativiteit&#10;&#10;Automatisch gegenereerde beschrijving">
            <a:extLst>
              <a:ext uri="{FF2B5EF4-FFF2-40B4-BE49-F238E27FC236}">
                <a16:creationId xmlns:a16="http://schemas.microsoft.com/office/drawing/2014/main" id="{CD088F34-24A8-1542-077C-88A9219616D9}"/>
              </a:ext>
            </a:extLst>
          </p:cNvPr>
          <p:cNvPicPr>
            <a:picLocks noChangeAspect="1"/>
          </p:cNvPicPr>
          <p:nvPr/>
        </p:nvPicPr>
        <p:blipFill rotWithShape="1">
          <a:blip r:embed="rId2">
            <a:alphaModFix amt="24000"/>
          </a:blip>
          <a:srcRect t="2246" r="20438" b="33269"/>
          <a:stretch/>
        </p:blipFill>
        <p:spPr>
          <a:xfrm>
            <a:off x="3730595" y="0"/>
            <a:ext cx="8461405" cy="6858000"/>
          </a:xfrm>
          <a:prstGeom prst="rect">
            <a:avLst/>
          </a:prstGeom>
        </p:spPr>
      </p:pic>
      <p:sp>
        <p:nvSpPr>
          <p:cNvPr id="2" name="Tekstvak 1"/>
          <p:cNvSpPr txBox="1"/>
          <p:nvPr/>
        </p:nvSpPr>
        <p:spPr>
          <a:xfrm>
            <a:off x="1612041" y="1255196"/>
            <a:ext cx="2670988" cy="3539430"/>
          </a:xfrm>
          <a:prstGeom prst="rect">
            <a:avLst/>
          </a:prstGeom>
          <a:noFill/>
        </p:spPr>
        <p:txBody>
          <a:bodyPr wrap="none" rtlCol="0">
            <a:spAutoFit/>
          </a:bodyPr>
          <a:lstStyle/>
          <a:p>
            <a:r>
              <a:rPr lang="nl-NL" sz="2800" b="1" dirty="0">
                <a:solidFill>
                  <a:srgbClr val="00B050"/>
                </a:solidFill>
              </a:rPr>
              <a:t>Vijf “sterfstijlen”</a:t>
            </a:r>
          </a:p>
          <a:p>
            <a:endParaRPr lang="nl-NL" sz="2800" b="1" dirty="0">
              <a:solidFill>
                <a:srgbClr val="00B050"/>
              </a:solidFill>
            </a:endParaRPr>
          </a:p>
          <a:p>
            <a:pPr marL="514350" indent="-514350">
              <a:buAutoNum type="arabicPeriod"/>
            </a:pPr>
            <a:r>
              <a:rPr lang="nl-NL" sz="2800" dirty="0" err="1">
                <a:solidFill>
                  <a:srgbClr val="00B050"/>
                </a:solidFill>
              </a:rPr>
              <a:t>Pro-actief</a:t>
            </a:r>
            <a:endParaRPr lang="nl-NL" sz="2800" dirty="0">
              <a:solidFill>
                <a:srgbClr val="00B050"/>
              </a:solidFill>
            </a:endParaRPr>
          </a:p>
          <a:p>
            <a:pPr marL="514350" indent="-514350">
              <a:buAutoNum type="arabicPeriod"/>
            </a:pPr>
            <a:r>
              <a:rPr lang="nl-NL" sz="2800" dirty="0">
                <a:solidFill>
                  <a:srgbClr val="00B050"/>
                </a:solidFill>
              </a:rPr>
              <a:t>Onbevangen</a:t>
            </a:r>
          </a:p>
          <a:p>
            <a:pPr marL="514350" indent="-514350">
              <a:buAutoNum type="arabicPeriod"/>
            </a:pPr>
            <a:r>
              <a:rPr lang="nl-NL" sz="2800" dirty="0">
                <a:solidFill>
                  <a:srgbClr val="00B050"/>
                </a:solidFill>
              </a:rPr>
              <a:t>Vertrouwend</a:t>
            </a:r>
          </a:p>
          <a:p>
            <a:pPr marL="514350" indent="-514350">
              <a:buAutoNum type="arabicPeriod"/>
            </a:pPr>
            <a:r>
              <a:rPr lang="nl-NL" sz="2800" dirty="0">
                <a:solidFill>
                  <a:srgbClr val="00B050"/>
                </a:solidFill>
              </a:rPr>
              <a:t>Sociaal</a:t>
            </a:r>
          </a:p>
          <a:p>
            <a:pPr marL="514350" indent="-514350">
              <a:buAutoNum type="arabicPeriod"/>
            </a:pPr>
            <a:r>
              <a:rPr lang="nl-NL" sz="2800" dirty="0">
                <a:solidFill>
                  <a:srgbClr val="00B050"/>
                </a:solidFill>
              </a:rPr>
              <a:t>Rationeel</a:t>
            </a:r>
          </a:p>
          <a:p>
            <a:endParaRPr lang="nl-NL" sz="2800" b="1" dirty="0">
              <a:solidFill>
                <a:srgbClr val="00B050"/>
              </a:solidFill>
            </a:endParaRPr>
          </a:p>
        </p:txBody>
      </p:sp>
    </p:spTree>
    <p:extLst>
      <p:ext uri="{BB962C8B-B14F-4D97-AF65-F5344CB8AC3E}">
        <p14:creationId xmlns:p14="http://schemas.microsoft.com/office/powerpoint/2010/main" val="3804918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Kleurrijkheid, Graphics, creativiteit&#10;&#10;Automatisch gegenereerde beschrijving">
            <a:extLst>
              <a:ext uri="{FF2B5EF4-FFF2-40B4-BE49-F238E27FC236}">
                <a16:creationId xmlns:a16="http://schemas.microsoft.com/office/drawing/2014/main" id="{CD088F34-24A8-1542-077C-88A9219616D9}"/>
              </a:ext>
            </a:extLst>
          </p:cNvPr>
          <p:cNvPicPr>
            <a:picLocks noChangeAspect="1"/>
          </p:cNvPicPr>
          <p:nvPr/>
        </p:nvPicPr>
        <p:blipFill rotWithShape="1">
          <a:blip r:embed="rId2">
            <a:alphaModFix amt="24000"/>
          </a:blip>
          <a:srcRect t="2246" r="20438" b="33269"/>
          <a:stretch/>
        </p:blipFill>
        <p:spPr>
          <a:xfrm>
            <a:off x="3730595" y="0"/>
            <a:ext cx="8461405" cy="6858000"/>
          </a:xfrm>
          <a:prstGeom prst="rect">
            <a:avLst/>
          </a:prstGeom>
        </p:spPr>
      </p:pic>
      <p:sp>
        <p:nvSpPr>
          <p:cNvPr id="2" name="Tekstvak 1"/>
          <p:cNvSpPr txBox="1"/>
          <p:nvPr/>
        </p:nvSpPr>
        <p:spPr>
          <a:xfrm>
            <a:off x="1612041" y="1255196"/>
            <a:ext cx="10478894" cy="3046988"/>
          </a:xfrm>
          <a:prstGeom prst="rect">
            <a:avLst/>
          </a:prstGeom>
          <a:noFill/>
        </p:spPr>
        <p:txBody>
          <a:bodyPr wrap="none" rtlCol="0">
            <a:spAutoFit/>
          </a:bodyPr>
          <a:lstStyle/>
          <a:p>
            <a:r>
              <a:rPr lang="nl-NL" sz="2800" b="1" dirty="0">
                <a:solidFill>
                  <a:srgbClr val="00B050"/>
                </a:solidFill>
              </a:rPr>
              <a:t>Vijf “sterfstijlen”</a:t>
            </a:r>
          </a:p>
          <a:p>
            <a:endParaRPr lang="nl-NL" sz="2800" b="1" dirty="0">
              <a:solidFill>
                <a:srgbClr val="00B050"/>
              </a:solidFill>
            </a:endParaRPr>
          </a:p>
          <a:p>
            <a:pPr marL="514350" indent="-514350">
              <a:buAutoNum type="arabicPeriod"/>
            </a:pPr>
            <a:r>
              <a:rPr lang="nl-NL" sz="2800" dirty="0" err="1">
                <a:solidFill>
                  <a:srgbClr val="00B050"/>
                </a:solidFill>
              </a:rPr>
              <a:t>Pro-actief</a:t>
            </a:r>
            <a:r>
              <a:rPr lang="nl-NL" sz="2800" dirty="0">
                <a:solidFill>
                  <a:srgbClr val="00B050"/>
                </a:solidFill>
              </a:rPr>
              <a:t> (18%)</a:t>
            </a:r>
          </a:p>
          <a:p>
            <a:endParaRPr lang="nl-NL" sz="2800" dirty="0">
              <a:solidFill>
                <a:srgbClr val="00B050"/>
              </a:solidFill>
            </a:endParaRPr>
          </a:p>
          <a:p>
            <a:pPr marL="457200" indent="-457200">
              <a:buFont typeface="Arial" panose="020B0604020202020204" pitchFamily="34" charset="0"/>
              <a:buChar char="•"/>
            </a:pPr>
            <a:r>
              <a:rPr lang="nl-NL" sz="2000" dirty="0">
                <a:solidFill>
                  <a:srgbClr val="00B050"/>
                </a:solidFill>
              </a:rPr>
              <a:t>Voor hen is de dood geen taboe</a:t>
            </a:r>
          </a:p>
          <a:p>
            <a:pPr marL="457200" indent="-457200">
              <a:buFont typeface="Arial" panose="020B0604020202020204" pitchFamily="34" charset="0"/>
              <a:buChar char="•"/>
            </a:pPr>
            <a:r>
              <a:rPr lang="nl-NL" sz="2000" dirty="0">
                <a:solidFill>
                  <a:srgbClr val="00B050"/>
                </a:solidFill>
              </a:rPr>
              <a:t>Veelal sterk sociaal betrokken en ze willen tot de dood nuttig blijven</a:t>
            </a:r>
          </a:p>
          <a:p>
            <a:pPr marL="457200" indent="-457200">
              <a:buFont typeface="Arial" panose="020B0604020202020204" pitchFamily="34" charset="0"/>
              <a:buChar char="•"/>
            </a:pPr>
            <a:r>
              <a:rPr lang="nl-NL" sz="2000" dirty="0">
                <a:solidFill>
                  <a:srgbClr val="00B050"/>
                </a:solidFill>
              </a:rPr>
              <a:t>Ze willen zelf beslissen over hun levenseinde en hun waardigheid en zelfstandigheid behouden</a:t>
            </a:r>
          </a:p>
          <a:p>
            <a:pPr marL="457200" indent="-457200">
              <a:buFont typeface="Arial" panose="020B0604020202020204" pitchFamily="34" charset="0"/>
              <a:buChar char="•"/>
            </a:pPr>
            <a:r>
              <a:rPr lang="nl-NL" sz="2000" dirty="0">
                <a:solidFill>
                  <a:srgbClr val="00B050"/>
                </a:solidFill>
              </a:rPr>
              <a:t>Vaak in het bezit van levenstestament</a:t>
            </a:r>
          </a:p>
        </p:txBody>
      </p:sp>
    </p:spTree>
    <p:extLst>
      <p:ext uri="{BB962C8B-B14F-4D97-AF65-F5344CB8AC3E}">
        <p14:creationId xmlns:p14="http://schemas.microsoft.com/office/powerpoint/2010/main" val="3553054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Kleurrijkheid, Graphics, creativiteit&#10;&#10;Automatisch gegenereerde beschrijving">
            <a:extLst>
              <a:ext uri="{FF2B5EF4-FFF2-40B4-BE49-F238E27FC236}">
                <a16:creationId xmlns:a16="http://schemas.microsoft.com/office/drawing/2014/main" id="{CD088F34-24A8-1542-077C-88A9219616D9}"/>
              </a:ext>
            </a:extLst>
          </p:cNvPr>
          <p:cNvPicPr>
            <a:picLocks noChangeAspect="1"/>
          </p:cNvPicPr>
          <p:nvPr/>
        </p:nvPicPr>
        <p:blipFill rotWithShape="1">
          <a:blip r:embed="rId2">
            <a:alphaModFix amt="24000"/>
          </a:blip>
          <a:srcRect t="2246" r="20438" b="33269"/>
          <a:stretch/>
        </p:blipFill>
        <p:spPr>
          <a:xfrm>
            <a:off x="3730595" y="0"/>
            <a:ext cx="8461405" cy="6858000"/>
          </a:xfrm>
          <a:prstGeom prst="rect">
            <a:avLst/>
          </a:prstGeom>
        </p:spPr>
      </p:pic>
      <p:sp>
        <p:nvSpPr>
          <p:cNvPr id="2" name="Tekstvak 1"/>
          <p:cNvSpPr txBox="1"/>
          <p:nvPr/>
        </p:nvSpPr>
        <p:spPr>
          <a:xfrm>
            <a:off x="1612041" y="1255196"/>
            <a:ext cx="8612999" cy="3046988"/>
          </a:xfrm>
          <a:prstGeom prst="rect">
            <a:avLst/>
          </a:prstGeom>
          <a:noFill/>
        </p:spPr>
        <p:txBody>
          <a:bodyPr wrap="none" rtlCol="0">
            <a:spAutoFit/>
          </a:bodyPr>
          <a:lstStyle/>
          <a:p>
            <a:r>
              <a:rPr lang="nl-NL" sz="2800" b="1" dirty="0">
                <a:solidFill>
                  <a:srgbClr val="00B050"/>
                </a:solidFill>
              </a:rPr>
              <a:t>Vijf “sterfstijlen”</a:t>
            </a:r>
          </a:p>
          <a:p>
            <a:endParaRPr lang="nl-NL" sz="2800" b="1" dirty="0">
              <a:solidFill>
                <a:srgbClr val="00B050"/>
              </a:solidFill>
            </a:endParaRPr>
          </a:p>
          <a:p>
            <a:r>
              <a:rPr lang="nl-NL" sz="2800" dirty="0">
                <a:solidFill>
                  <a:srgbClr val="00B050"/>
                </a:solidFill>
              </a:rPr>
              <a:t>2.  Onbevangen (22%)</a:t>
            </a:r>
          </a:p>
          <a:p>
            <a:endParaRPr lang="nl-NL" sz="2800" dirty="0">
              <a:solidFill>
                <a:srgbClr val="00B050"/>
              </a:solidFill>
            </a:endParaRPr>
          </a:p>
          <a:p>
            <a:pPr marL="457200" indent="-457200">
              <a:buFont typeface="Arial" panose="020B0604020202020204" pitchFamily="34" charset="0"/>
              <a:buChar char="•"/>
            </a:pPr>
            <a:r>
              <a:rPr lang="nl-NL" sz="2000" dirty="0">
                <a:solidFill>
                  <a:srgbClr val="00B050"/>
                </a:solidFill>
              </a:rPr>
              <a:t>Veelal jong, tolerant, meer gericht op vriendschappen dan familie</a:t>
            </a:r>
          </a:p>
          <a:p>
            <a:pPr marL="457200" indent="-457200">
              <a:buFont typeface="Arial" panose="020B0604020202020204" pitchFamily="34" charset="0"/>
              <a:buChar char="•"/>
            </a:pPr>
            <a:r>
              <a:rPr lang="nl-NL" sz="2000" dirty="0">
                <a:solidFill>
                  <a:srgbClr val="00B050"/>
                </a:solidFill>
              </a:rPr>
              <a:t>Ze houden van genieten, grenzen verkennen en hebben uitgesproken ideeën</a:t>
            </a:r>
          </a:p>
          <a:p>
            <a:pPr marL="457200" indent="-457200">
              <a:buFont typeface="Arial" panose="020B0604020202020204" pitchFamily="34" charset="0"/>
              <a:buChar char="•"/>
            </a:pPr>
            <a:r>
              <a:rPr lang="nl-NL" sz="2000" dirty="0">
                <a:solidFill>
                  <a:srgbClr val="00B050"/>
                </a:solidFill>
              </a:rPr>
              <a:t>De dood en mogelijke ongemakken worden uit de belevingswereld geweerd</a:t>
            </a:r>
          </a:p>
          <a:p>
            <a:pPr marL="457200" indent="-457200">
              <a:buFont typeface="Arial" panose="020B0604020202020204" pitchFamily="34" charset="0"/>
              <a:buChar char="•"/>
            </a:pPr>
            <a:r>
              <a:rPr lang="nl-NL" sz="2000" dirty="0">
                <a:solidFill>
                  <a:srgbClr val="00B050"/>
                </a:solidFill>
              </a:rPr>
              <a:t>Geven een eigen draai aan de laatste levensfase</a:t>
            </a:r>
          </a:p>
        </p:txBody>
      </p:sp>
    </p:spTree>
    <p:extLst>
      <p:ext uri="{BB962C8B-B14F-4D97-AF65-F5344CB8AC3E}">
        <p14:creationId xmlns:p14="http://schemas.microsoft.com/office/powerpoint/2010/main" val="1608385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Kleurrijkheid, Graphics, creativiteit&#10;&#10;Automatisch gegenereerde beschrijving">
            <a:extLst>
              <a:ext uri="{FF2B5EF4-FFF2-40B4-BE49-F238E27FC236}">
                <a16:creationId xmlns:a16="http://schemas.microsoft.com/office/drawing/2014/main" id="{CD088F34-24A8-1542-077C-88A9219616D9}"/>
              </a:ext>
            </a:extLst>
          </p:cNvPr>
          <p:cNvPicPr>
            <a:picLocks noChangeAspect="1"/>
          </p:cNvPicPr>
          <p:nvPr/>
        </p:nvPicPr>
        <p:blipFill rotWithShape="1">
          <a:blip r:embed="rId2">
            <a:alphaModFix amt="24000"/>
          </a:blip>
          <a:srcRect t="2246" r="20438" b="33269"/>
          <a:stretch/>
        </p:blipFill>
        <p:spPr>
          <a:xfrm>
            <a:off x="3730595" y="0"/>
            <a:ext cx="8461405" cy="6858000"/>
          </a:xfrm>
          <a:prstGeom prst="rect">
            <a:avLst/>
          </a:prstGeom>
        </p:spPr>
      </p:pic>
      <p:sp>
        <p:nvSpPr>
          <p:cNvPr id="2" name="Tekstvak 1"/>
          <p:cNvSpPr txBox="1"/>
          <p:nvPr/>
        </p:nvSpPr>
        <p:spPr>
          <a:xfrm>
            <a:off x="1612041" y="1255196"/>
            <a:ext cx="9175845" cy="3354765"/>
          </a:xfrm>
          <a:prstGeom prst="rect">
            <a:avLst/>
          </a:prstGeom>
          <a:noFill/>
        </p:spPr>
        <p:txBody>
          <a:bodyPr wrap="none" rtlCol="0">
            <a:spAutoFit/>
          </a:bodyPr>
          <a:lstStyle/>
          <a:p>
            <a:r>
              <a:rPr lang="nl-NL" sz="2800" b="1" dirty="0">
                <a:solidFill>
                  <a:srgbClr val="00B050"/>
                </a:solidFill>
              </a:rPr>
              <a:t>Vijf “sterfstijlen”</a:t>
            </a:r>
          </a:p>
          <a:p>
            <a:endParaRPr lang="nl-NL" sz="2800" b="1" dirty="0">
              <a:solidFill>
                <a:srgbClr val="00B050"/>
              </a:solidFill>
            </a:endParaRPr>
          </a:p>
          <a:p>
            <a:r>
              <a:rPr lang="nl-NL" sz="2800" dirty="0">
                <a:solidFill>
                  <a:srgbClr val="00B050"/>
                </a:solidFill>
              </a:rPr>
              <a:t>3.  Vertrouwend (12%)</a:t>
            </a:r>
          </a:p>
          <a:p>
            <a:endParaRPr lang="nl-NL" sz="2800" dirty="0">
              <a:solidFill>
                <a:srgbClr val="00B050"/>
              </a:solidFill>
            </a:endParaRPr>
          </a:p>
          <a:p>
            <a:pPr marL="457200" indent="-457200">
              <a:buFont typeface="Arial" panose="020B0604020202020204" pitchFamily="34" charset="0"/>
              <a:buChar char="•"/>
            </a:pPr>
            <a:r>
              <a:rPr lang="nl-NL" sz="2000" dirty="0">
                <a:solidFill>
                  <a:srgbClr val="00B050"/>
                </a:solidFill>
              </a:rPr>
              <a:t>Vaak met partner</a:t>
            </a:r>
          </a:p>
          <a:p>
            <a:pPr marL="457200" indent="-457200">
              <a:buFont typeface="Arial" panose="020B0604020202020204" pitchFamily="34" charset="0"/>
              <a:buChar char="•"/>
            </a:pPr>
            <a:r>
              <a:rPr lang="nl-NL" sz="2000" dirty="0">
                <a:solidFill>
                  <a:srgbClr val="00B050"/>
                </a:solidFill>
              </a:rPr>
              <a:t>Religieus ingesteld</a:t>
            </a:r>
          </a:p>
          <a:p>
            <a:pPr marL="457200" indent="-457200">
              <a:buFont typeface="Arial" panose="020B0604020202020204" pitchFamily="34" charset="0"/>
              <a:buChar char="•"/>
            </a:pPr>
            <a:r>
              <a:rPr lang="nl-NL" sz="2000" dirty="0">
                <a:solidFill>
                  <a:srgbClr val="00B050"/>
                </a:solidFill>
              </a:rPr>
              <a:t>Hechten aan regels, plichtsgetrouw, familie is belangrijk</a:t>
            </a:r>
          </a:p>
          <a:p>
            <a:pPr marL="457200" indent="-457200">
              <a:buFont typeface="Arial" panose="020B0604020202020204" pitchFamily="34" charset="0"/>
              <a:buChar char="•"/>
            </a:pPr>
            <a:r>
              <a:rPr lang="nl-NL" sz="2000" dirty="0">
                <a:solidFill>
                  <a:srgbClr val="00B050"/>
                </a:solidFill>
              </a:rPr>
              <a:t>Dood zelden gespreksonderwerp, dit hoort bij het leven en boezemt geen angst in</a:t>
            </a:r>
          </a:p>
          <a:p>
            <a:pPr marL="457200" indent="-457200">
              <a:buFont typeface="Arial" panose="020B0604020202020204" pitchFamily="34" charset="0"/>
              <a:buChar char="•"/>
            </a:pPr>
            <a:r>
              <a:rPr lang="nl-NL" sz="2000" dirty="0">
                <a:solidFill>
                  <a:srgbClr val="00B050"/>
                </a:solidFill>
              </a:rPr>
              <a:t>Vaak behoefte aan rouwrituelen</a:t>
            </a:r>
          </a:p>
        </p:txBody>
      </p:sp>
    </p:spTree>
    <p:extLst>
      <p:ext uri="{BB962C8B-B14F-4D97-AF65-F5344CB8AC3E}">
        <p14:creationId xmlns:p14="http://schemas.microsoft.com/office/powerpoint/2010/main" val="2602511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Kleurrijkheid, Graphics, creativiteit&#10;&#10;Automatisch gegenereerde beschrijving">
            <a:extLst>
              <a:ext uri="{FF2B5EF4-FFF2-40B4-BE49-F238E27FC236}">
                <a16:creationId xmlns:a16="http://schemas.microsoft.com/office/drawing/2014/main" id="{CD088F34-24A8-1542-077C-88A9219616D9}"/>
              </a:ext>
            </a:extLst>
          </p:cNvPr>
          <p:cNvPicPr>
            <a:picLocks noChangeAspect="1"/>
          </p:cNvPicPr>
          <p:nvPr/>
        </p:nvPicPr>
        <p:blipFill rotWithShape="1">
          <a:blip r:embed="rId2">
            <a:alphaModFix amt="24000"/>
          </a:blip>
          <a:srcRect t="2246" r="20438" b="33269"/>
          <a:stretch/>
        </p:blipFill>
        <p:spPr>
          <a:xfrm>
            <a:off x="3730595" y="0"/>
            <a:ext cx="8461405" cy="6858000"/>
          </a:xfrm>
          <a:prstGeom prst="rect">
            <a:avLst/>
          </a:prstGeom>
        </p:spPr>
      </p:pic>
      <p:sp>
        <p:nvSpPr>
          <p:cNvPr id="2" name="Tekstvak 1"/>
          <p:cNvSpPr txBox="1"/>
          <p:nvPr/>
        </p:nvSpPr>
        <p:spPr>
          <a:xfrm>
            <a:off x="558879" y="1115237"/>
            <a:ext cx="11633121" cy="3046988"/>
          </a:xfrm>
          <a:prstGeom prst="rect">
            <a:avLst/>
          </a:prstGeom>
          <a:noFill/>
        </p:spPr>
        <p:txBody>
          <a:bodyPr wrap="none" rtlCol="0">
            <a:spAutoFit/>
          </a:bodyPr>
          <a:lstStyle/>
          <a:p>
            <a:r>
              <a:rPr lang="nl-NL" sz="2800" b="1" dirty="0">
                <a:solidFill>
                  <a:srgbClr val="00B050"/>
                </a:solidFill>
              </a:rPr>
              <a:t>Vijf “sterfstijlen”</a:t>
            </a:r>
          </a:p>
          <a:p>
            <a:endParaRPr lang="nl-NL" sz="2800" b="1" dirty="0">
              <a:solidFill>
                <a:srgbClr val="00B050"/>
              </a:solidFill>
            </a:endParaRPr>
          </a:p>
          <a:p>
            <a:r>
              <a:rPr lang="nl-NL" sz="2800" dirty="0">
                <a:solidFill>
                  <a:srgbClr val="00B050"/>
                </a:solidFill>
              </a:rPr>
              <a:t>4.  Sociaal (33%)</a:t>
            </a:r>
          </a:p>
          <a:p>
            <a:endParaRPr lang="nl-NL" sz="2800" dirty="0">
              <a:solidFill>
                <a:srgbClr val="00B050"/>
              </a:solidFill>
            </a:endParaRPr>
          </a:p>
          <a:p>
            <a:pPr marL="457200" indent="-457200">
              <a:buFont typeface="Arial" panose="020B0604020202020204" pitchFamily="34" charset="0"/>
              <a:buChar char="•"/>
            </a:pPr>
            <a:r>
              <a:rPr lang="nl-NL" sz="2000" dirty="0">
                <a:solidFill>
                  <a:srgbClr val="00B050"/>
                </a:solidFill>
              </a:rPr>
              <a:t>65+ is oververtegenwoordigd, vaak aangesloten bij kerk, maar niet streng religieus</a:t>
            </a:r>
          </a:p>
          <a:p>
            <a:pPr marL="457200" indent="-457200">
              <a:buFont typeface="Arial" panose="020B0604020202020204" pitchFamily="34" charset="0"/>
              <a:buChar char="•"/>
            </a:pPr>
            <a:r>
              <a:rPr lang="nl-NL" sz="2000" dirty="0">
                <a:solidFill>
                  <a:srgbClr val="00B050"/>
                </a:solidFill>
              </a:rPr>
              <a:t>Veelal zorgeloos levend binnen gevestigde kaders en gevoelig voor hypes</a:t>
            </a:r>
          </a:p>
          <a:p>
            <a:pPr marL="457200" indent="-457200">
              <a:buFont typeface="Arial" panose="020B0604020202020204" pitchFamily="34" charset="0"/>
              <a:buChar char="•"/>
            </a:pPr>
            <a:r>
              <a:rPr lang="nl-NL" sz="2000" dirty="0">
                <a:solidFill>
                  <a:srgbClr val="00B050"/>
                </a:solidFill>
              </a:rPr>
              <a:t>Gesteld op gezelschap van vrienden en familie</a:t>
            </a:r>
          </a:p>
          <a:p>
            <a:pPr marL="457200" indent="-457200">
              <a:buFont typeface="Arial" panose="020B0604020202020204" pitchFamily="34" charset="0"/>
              <a:buChar char="•"/>
            </a:pPr>
            <a:r>
              <a:rPr lang="nl-NL" sz="2000" dirty="0">
                <a:solidFill>
                  <a:srgbClr val="00B050"/>
                </a:solidFill>
              </a:rPr>
              <a:t>De dood wordt ontkent, maar wensen voor zichzelf en anderen graag een “groots en majestueus” afscheid</a:t>
            </a:r>
          </a:p>
        </p:txBody>
      </p:sp>
    </p:spTree>
    <p:extLst>
      <p:ext uri="{BB962C8B-B14F-4D97-AF65-F5344CB8AC3E}">
        <p14:creationId xmlns:p14="http://schemas.microsoft.com/office/powerpoint/2010/main" val="119678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Kleurrijkheid, Graphics, creativiteit&#10;&#10;Automatisch gegenereerde beschrijving">
            <a:extLst>
              <a:ext uri="{FF2B5EF4-FFF2-40B4-BE49-F238E27FC236}">
                <a16:creationId xmlns:a16="http://schemas.microsoft.com/office/drawing/2014/main" id="{CD088F34-24A8-1542-077C-88A9219616D9}"/>
              </a:ext>
            </a:extLst>
          </p:cNvPr>
          <p:cNvPicPr>
            <a:picLocks noChangeAspect="1"/>
          </p:cNvPicPr>
          <p:nvPr/>
        </p:nvPicPr>
        <p:blipFill rotWithShape="1">
          <a:blip r:embed="rId2">
            <a:alphaModFix amt="24000"/>
          </a:blip>
          <a:srcRect t="2246" r="20438" b="33269"/>
          <a:stretch/>
        </p:blipFill>
        <p:spPr>
          <a:xfrm>
            <a:off x="3730595" y="0"/>
            <a:ext cx="8461405" cy="6858000"/>
          </a:xfrm>
          <a:prstGeom prst="rect">
            <a:avLst/>
          </a:prstGeom>
        </p:spPr>
      </p:pic>
      <p:sp>
        <p:nvSpPr>
          <p:cNvPr id="2" name="Tekstvak 1"/>
          <p:cNvSpPr txBox="1"/>
          <p:nvPr/>
        </p:nvSpPr>
        <p:spPr>
          <a:xfrm>
            <a:off x="885450" y="1395155"/>
            <a:ext cx="9335633" cy="3046988"/>
          </a:xfrm>
          <a:prstGeom prst="rect">
            <a:avLst/>
          </a:prstGeom>
          <a:noFill/>
        </p:spPr>
        <p:txBody>
          <a:bodyPr wrap="none" rtlCol="0">
            <a:spAutoFit/>
          </a:bodyPr>
          <a:lstStyle/>
          <a:p>
            <a:r>
              <a:rPr lang="nl-NL" sz="2800" b="1" dirty="0">
                <a:solidFill>
                  <a:srgbClr val="00B050"/>
                </a:solidFill>
              </a:rPr>
              <a:t>Vijf “sterfstijlen”</a:t>
            </a:r>
          </a:p>
          <a:p>
            <a:endParaRPr lang="nl-NL" sz="2800" b="1" dirty="0">
              <a:solidFill>
                <a:srgbClr val="00B050"/>
              </a:solidFill>
            </a:endParaRPr>
          </a:p>
          <a:p>
            <a:r>
              <a:rPr lang="nl-NL" sz="2800" dirty="0">
                <a:solidFill>
                  <a:srgbClr val="00B050"/>
                </a:solidFill>
              </a:rPr>
              <a:t>5. Rationeel (15%)</a:t>
            </a:r>
          </a:p>
          <a:p>
            <a:endParaRPr lang="nl-NL" sz="2800" dirty="0">
              <a:solidFill>
                <a:srgbClr val="00B050"/>
              </a:solidFill>
            </a:endParaRPr>
          </a:p>
          <a:p>
            <a:pPr marL="457200" indent="-457200">
              <a:buFont typeface="Arial" panose="020B0604020202020204" pitchFamily="34" charset="0"/>
              <a:buChar char="•"/>
            </a:pPr>
            <a:r>
              <a:rPr lang="nl-NL" sz="2000" dirty="0">
                <a:solidFill>
                  <a:srgbClr val="00B050"/>
                </a:solidFill>
              </a:rPr>
              <a:t>Werken hard, hechten aan uiterlijk en status</a:t>
            </a:r>
          </a:p>
          <a:p>
            <a:pPr marL="457200" indent="-457200">
              <a:buFont typeface="Arial" panose="020B0604020202020204" pitchFamily="34" charset="0"/>
              <a:buChar char="•"/>
            </a:pPr>
            <a:r>
              <a:rPr lang="nl-NL" sz="2000" dirty="0">
                <a:solidFill>
                  <a:srgbClr val="00B050"/>
                </a:solidFill>
              </a:rPr>
              <a:t>Gericht op vriendschap en familie, maar nemen zelden rol van mantelzorger op zich</a:t>
            </a:r>
          </a:p>
          <a:p>
            <a:pPr marL="457200" indent="-457200">
              <a:buFont typeface="Arial" panose="020B0604020202020204" pitchFamily="34" charset="0"/>
              <a:buChar char="•"/>
            </a:pPr>
            <a:r>
              <a:rPr lang="nl-NL" sz="2000" dirty="0">
                <a:solidFill>
                  <a:srgbClr val="00B050"/>
                </a:solidFill>
              </a:rPr>
              <a:t>Erkennen dat de dood taboe is (moeite met tonen kwetsbaarheid)</a:t>
            </a:r>
          </a:p>
          <a:p>
            <a:pPr marL="457200" indent="-457200">
              <a:buFont typeface="Arial" panose="020B0604020202020204" pitchFamily="34" charset="0"/>
              <a:buChar char="•"/>
            </a:pPr>
            <a:r>
              <a:rPr lang="nl-NL" sz="2000" dirty="0">
                <a:solidFill>
                  <a:srgbClr val="00B050"/>
                </a:solidFill>
              </a:rPr>
              <a:t>Medische zorg, privacy en objectieve informatie zijn belangrijk</a:t>
            </a:r>
          </a:p>
        </p:txBody>
      </p:sp>
    </p:spTree>
    <p:extLst>
      <p:ext uri="{BB962C8B-B14F-4D97-AF65-F5344CB8AC3E}">
        <p14:creationId xmlns:p14="http://schemas.microsoft.com/office/powerpoint/2010/main" val="49093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a:extLst>
              <a:ext uri="{FF2B5EF4-FFF2-40B4-BE49-F238E27FC236}">
                <a16:creationId xmlns:a16="http://schemas.microsoft.com/office/drawing/2014/main" id="{B0909F78-E47C-0A1E-A963-9BBDA9BED50E}"/>
              </a:ext>
            </a:extLst>
          </p:cNvPr>
          <p:cNvSpPr>
            <a:spLocks noGrp="1"/>
          </p:cNvSpPr>
          <p:nvPr>
            <p:ph type="title"/>
          </p:nvPr>
        </p:nvSpPr>
        <p:spPr/>
        <p:txBody>
          <a:bodyPr/>
          <a:lstStyle/>
          <a:p>
            <a:r>
              <a:rPr lang="nl-NL" altLang="nl-NL"/>
              <a:t>Overzicht</a:t>
            </a:r>
          </a:p>
        </p:txBody>
      </p:sp>
      <p:pic>
        <p:nvPicPr>
          <p:cNvPr id="20483" name="Tijdelijke aanduiding voor inhoud 3" descr="scannen0007.jpg">
            <a:extLst>
              <a:ext uri="{FF2B5EF4-FFF2-40B4-BE49-F238E27FC236}">
                <a16:creationId xmlns:a16="http://schemas.microsoft.com/office/drawing/2014/main" id="{B4D567F8-0D30-2680-BE2F-81893711388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47850" y="1268413"/>
            <a:ext cx="7848600" cy="5256212"/>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Kleurrijkheid, Graphics, creativiteit&#10;&#10;Automatisch gegenereerde beschrijving">
            <a:extLst>
              <a:ext uri="{FF2B5EF4-FFF2-40B4-BE49-F238E27FC236}">
                <a16:creationId xmlns:a16="http://schemas.microsoft.com/office/drawing/2014/main" id="{CD088F34-24A8-1542-077C-88A9219616D9}"/>
              </a:ext>
            </a:extLst>
          </p:cNvPr>
          <p:cNvPicPr>
            <a:picLocks noChangeAspect="1"/>
          </p:cNvPicPr>
          <p:nvPr/>
        </p:nvPicPr>
        <p:blipFill rotWithShape="1">
          <a:blip r:embed="rId2">
            <a:alphaModFix amt="24000"/>
          </a:blip>
          <a:srcRect t="2246" r="20438" b="33269"/>
          <a:stretch/>
        </p:blipFill>
        <p:spPr>
          <a:xfrm>
            <a:off x="3730595" y="0"/>
            <a:ext cx="8461405" cy="6858000"/>
          </a:xfrm>
          <a:prstGeom prst="rect">
            <a:avLst/>
          </a:prstGeom>
        </p:spPr>
      </p:pic>
      <p:sp>
        <p:nvSpPr>
          <p:cNvPr id="2" name="Tekstvak 1"/>
          <p:cNvSpPr txBox="1"/>
          <p:nvPr/>
        </p:nvSpPr>
        <p:spPr>
          <a:xfrm>
            <a:off x="885450" y="1395155"/>
            <a:ext cx="10514994" cy="2185214"/>
          </a:xfrm>
          <a:prstGeom prst="rect">
            <a:avLst/>
          </a:prstGeom>
          <a:noFill/>
        </p:spPr>
        <p:txBody>
          <a:bodyPr wrap="none" rtlCol="0">
            <a:spAutoFit/>
          </a:bodyPr>
          <a:lstStyle/>
          <a:p>
            <a:r>
              <a:rPr lang="nl-NL" sz="2800" b="1" dirty="0">
                <a:solidFill>
                  <a:srgbClr val="00B050"/>
                </a:solidFill>
              </a:rPr>
              <a:t>Wat kunt u hier nu mee?</a:t>
            </a:r>
          </a:p>
          <a:p>
            <a:endParaRPr lang="nl-NL" sz="2800" b="1" dirty="0">
              <a:solidFill>
                <a:srgbClr val="00B050"/>
              </a:solidFill>
            </a:endParaRPr>
          </a:p>
          <a:p>
            <a:pPr marL="457200" indent="-457200">
              <a:buFont typeface="Arial" panose="020B0604020202020204" pitchFamily="34" charset="0"/>
              <a:buChar char="•"/>
            </a:pPr>
            <a:r>
              <a:rPr lang="nl-NL" sz="2000" dirty="0">
                <a:solidFill>
                  <a:srgbClr val="00B050"/>
                </a:solidFill>
              </a:rPr>
              <a:t>Beseffen dat niet iedereen hetzelfde denkt over sterven</a:t>
            </a:r>
          </a:p>
          <a:p>
            <a:pPr marL="457200" indent="-457200">
              <a:buFont typeface="Arial" panose="020B0604020202020204" pitchFamily="34" charset="0"/>
              <a:buChar char="•"/>
            </a:pPr>
            <a:r>
              <a:rPr lang="nl-NL" sz="2000" dirty="0">
                <a:solidFill>
                  <a:srgbClr val="00B050"/>
                </a:solidFill>
              </a:rPr>
              <a:t>Realiseren dat u wellicht anders over doodgaan denkt dan bv uw partner/ouder</a:t>
            </a:r>
          </a:p>
          <a:p>
            <a:pPr marL="457200" indent="-457200">
              <a:buFont typeface="Arial" panose="020B0604020202020204" pitchFamily="34" charset="0"/>
              <a:buChar char="•"/>
            </a:pPr>
            <a:r>
              <a:rPr lang="nl-NL" sz="2000" dirty="0">
                <a:solidFill>
                  <a:srgbClr val="00B050"/>
                </a:solidFill>
              </a:rPr>
              <a:t>Realiseren dat verschil in opvattingen over sterven het voor betrokkenen extra moeilijk kan zijn</a:t>
            </a:r>
          </a:p>
          <a:p>
            <a:pPr marL="457200" indent="-457200">
              <a:buFont typeface="Arial" panose="020B0604020202020204" pitchFamily="34" charset="0"/>
              <a:buChar char="•"/>
            </a:pPr>
            <a:r>
              <a:rPr lang="nl-NL" sz="2000" dirty="0">
                <a:solidFill>
                  <a:srgbClr val="00B050"/>
                </a:solidFill>
              </a:rPr>
              <a:t>Zeker als er ook nog sprake is van verschil in rouwfasen</a:t>
            </a:r>
          </a:p>
        </p:txBody>
      </p:sp>
    </p:spTree>
    <p:extLst>
      <p:ext uri="{BB962C8B-B14F-4D97-AF65-F5344CB8AC3E}">
        <p14:creationId xmlns:p14="http://schemas.microsoft.com/office/powerpoint/2010/main" val="3475440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Kleurrijkheid, Graphics, creativiteit&#10;&#10;Automatisch gegenereerde beschrijving">
            <a:extLst>
              <a:ext uri="{FF2B5EF4-FFF2-40B4-BE49-F238E27FC236}">
                <a16:creationId xmlns:a16="http://schemas.microsoft.com/office/drawing/2014/main" id="{CD088F34-24A8-1542-077C-88A9219616D9}"/>
              </a:ext>
            </a:extLst>
          </p:cNvPr>
          <p:cNvPicPr>
            <a:picLocks noChangeAspect="1"/>
          </p:cNvPicPr>
          <p:nvPr/>
        </p:nvPicPr>
        <p:blipFill rotWithShape="1">
          <a:blip r:embed="rId2">
            <a:alphaModFix amt="24000"/>
          </a:blip>
          <a:srcRect t="2246" r="20438" b="33269"/>
          <a:stretch/>
        </p:blipFill>
        <p:spPr>
          <a:xfrm>
            <a:off x="3730595" y="0"/>
            <a:ext cx="8461405" cy="6858000"/>
          </a:xfrm>
          <a:prstGeom prst="rect">
            <a:avLst/>
          </a:prstGeom>
        </p:spPr>
      </p:pic>
      <p:sp>
        <p:nvSpPr>
          <p:cNvPr id="2" name="Tekstvak 1"/>
          <p:cNvSpPr txBox="1"/>
          <p:nvPr/>
        </p:nvSpPr>
        <p:spPr>
          <a:xfrm>
            <a:off x="857458" y="583392"/>
            <a:ext cx="1390637" cy="954107"/>
          </a:xfrm>
          <a:prstGeom prst="rect">
            <a:avLst/>
          </a:prstGeom>
          <a:noFill/>
        </p:spPr>
        <p:txBody>
          <a:bodyPr wrap="none" rtlCol="0">
            <a:spAutoFit/>
          </a:bodyPr>
          <a:lstStyle/>
          <a:p>
            <a:r>
              <a:rPr lang="nl-NL" sz="2800" b="1" dirty="0">
                <a:solidFill>
                  <a:srgbClr val="00B050"/>
                </a:solidFill>
              </a:rPr>
              <a:t>Vragen?</a:t>
            </a:r>
          </a:p>
          <a:p>
            <a:endParaRPr lang="nl-NL" sz="2800" b="1" dirty="0">
              <a:solidFill>
                <a:srgbClr val="00B050"/>
              </a:solidFill>
            </a:endParaRPr>
          </a:p>
        </p:txBody>
      </p:sp>
      <p:pic>
        <p:nvPicPr>
          <p:cNvPr id="4" name="Afbeelding 3">
            <a:extLst>
              <a:ext uri="{FF2B5EF4-FFF2-40B4-BE49-F238E27FC236}">
                <a16:creationId xmlns:a16="http://schemas.microsoft.com/office/drawing/2014/main" id="{F9A6809E-A90E-11A7-F32A-CEDD8DE709BF}"/>
              </a:ext>
            </a:extLst>
          </p:cNvPr>
          <p:cNvPicPr>
            <a:picLocks noChangeAspect="1"/>
          </p:cNvPicPr>
          <p:nvPr/>
        </p:nvPicPr>
        <p:blipFill>
          <a:blip r:embed="rId3"/>
          <a:stretch>
            <a:fillRect/>
          </a:stretch>
        </p:blipFill>
        <p:spPr>
          <a:xfrm>
            <a:off x="343680" y="1426028"/>
            <a:ext cx="3929744" cy="3929744"/>
          </a:xfrm>
          <a:prstGeom prst="rect">
            <a:avLst/>
          </a:prstGeom>
        </p:spPr>
      </p:pic>
    </p:spTree>
    <p:extLst>
      <p:ext uri="{BB962C8B-B14F-4D97-AF65-F5344CB8AC3E}">
        <p14:creationId xmlns:p14="http://schemas.microsoft.com/office/powerpoint/2010/main" val="4135217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A79E999C-BAFE-7D4E-8B3B-000E3E93578A}"/>
              </a:ext>
            </a:extLst>
          </p:cNvPr>
          <p:cNvSpPr txBox="1"/>
          <p:nvPr/>
        </p:nvSpPr>
        <p:spPr>
          <a:xfrm>
            <a:off x="961120" y="3527856"/>
            <a:ext cx="5863885" cy="3170099"/>
          </a:xfrm>
          <a:prstGeom prst="rect">
            <a:avLst/>
          </a:prstGeom>
          <a:noFill/>
        </p:spPr>
        <p:txBody>
          <a:bodyPr wrap="square" rtlCol="0">
            <a:spAutoFit/>
          </a:bodyPr>
          <a:lstStyle/>
          <a:p>
            <a:r>
              <a:rPr lang="nl-NL" sz="6500" b="1" dirty="0">
                <a:solidFill>
                  <a:srgbClr val="D9222A"/>
                </a:solidFill>
              </a:rPr>
              <a:t>Thuis Sterven? Het Kan!</a:t>
            </a:r>
          </a:p>
          <a:p>
            <a:endParaRPr lang="nl-NL" sz="3500" dirty="0">
              <a:solidFill>
                <a:srgbClr val="174489"/>
              </a:solidFill>
            </a:endParaRPr>
          </a:p>
          <a:p>
            <a:endParaRPr lang="nl-NL" sz="3500" dirty="0">
              <a:solidFill>
                <a:srgbClr val="174489"/>
              </a:solidFill>
            </a:endParaRPr>
          </a:p>
        </p:txBody>
      </p:sp>
      <p:pic>
        <p:nvPicPr>
          <p:cNvPr id="2050" name="Picture 2" descr="Afbeelding met tekst, Lettertype, ontwerp, typografie&#10;&#10;Automatisch gegenereerde beschrijving">
            <a:extLst>
              <a:ext uri="{FF2B5EF4-FFF2-40B4-BE49-F238E27FC236}">
                <a16:creationId xmlns:a16="http://schemas.microsoft.com/office/drawing/2014/main" id="{AB33FF2D-B59B-B7EF-5149-CE71C9FA3E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0297" y="80836"/>
            <a:ext cx="4085618" cy="1907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04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Kleurrijkheid, Graphics, creativiteit&#10;&#10;Automatisch gegenereerde beschrijving">
            <a:extLst>
              <a:ext uri="{FF2B5EF4-FFF2-40B4-BE49-F238E27FC236}">
                <a16:creationId xmlns:a16="http://schemas.microsoft.com/office/drawing/2014/main" id="{CD088F34-24A8-1542-077C-88A9219616D9}"/>
              </a:ext>
            </a:extLst>
          </p:cNvPr>
          <p:cNvPicPr>
            <a:picLocks noChangeAspect="1"/>
          </p:cNvPicPr>
          <p:nvPr/>
        </p:nvPicPr>
        <p:blipFill rotWithShape="1">
          <a:blip r:embed="rId2">
            <a:alphaModFix amt="24000"/>
          </a:blip>
          <a:srcRect t="2246" r="20438" b="33269"/>
          <a:stretch/>
        </p:blipFill>
        <p:spPr>
          <a:xfrm>
            <a:off x="3730595" y="0"/>
            <a:ext cx="8461405" cy="6858000"/>
          </a:xfrm>
          <a:prstGeom prst="rect">
            <a:avLst/>
          </a:prstGeom>
        </p:spPr>
      </p:pic>
      <p:sp>
        <p:nvSpPr>
          <p:cNvPr id="2" name="Tekstvak 1"/>
          <p:cNvSpPr txBox="1"/>
          <p:nvPr/>
        </p:nvSpPr>
        <p:spPr>
          <a:xfrm>
            <a:off x="1761331" y="312805"/>
            <a:ext cx="3417026" cy="5816977"/>
          </a:xfrm>
          <a:prstGeom prst="rect">
            <a:avLst/>
          </a:prstGeom>
          <a:noFill/>
        </p:spPr>
        <p:txBody>
          <a:bodyPr wrap="none" rtlCol="0">
            <a:spAutoFit/>
          </a:bodyPr>
          <a:lstStyle/>
          <a:p>
            <a:r>
              <a:rPr lang="nl-NL" sz="2400" b="1" u="sng" dirty="0">
                <a:solidFill>
                  <a:srgbClr val="00B050"/>
                </a:solidFill>
              </a:rPr>
              <a:t>Programma</a:t>
            </a:r>
          </a:p>
          <a:p>
            <a:endParaRPr lang="nl-NL" b="1" u="sng" dirty="0">
              <a:solidFill>
                <a:srgbClr val="00B050"/>
              </a:solidFill>
            </a:endParaRPr>
          </a:p>
          <a:p>
            <a:endParaRPr lang="nl-NL" b="1" dirty="0">
              <a:solidFill>
                <a:srgbClr val="00B050"/>
              </a:solidFill>
            </a:endParaRPr>
          </a:p>
          <a:p>
            <a:r>
              <a:rPr lang="nl-NL" b="1" dirty="0">
                <a:solidFill>
                  <a:srgbClr val="00B050"/>
                </a:solidFill>
              </a:rPr>
              <a:t>Welkom</a:t>
            </a:r>
          </a:p>
          <a:p>
            <a:endParaRPr lang="nl-NL" b="1" dirty="0">
              <a:solidFill>
                <a:srgbClr val="00B050"/>
              </a:solidFill>
            </a:endParaRPr>
          </a:p>
          <a:p>
            <a:r>
              <a:rPr lang="nl-NL" b="1" dirty="0">
                <a:solidFill>
                  <a:srgbClr val="00B050"/>
                </a:solidFill>
              </a:rPr>
              <a:t>Sterven op je eigen manier</a:t>
            </a:r>
          </a:p>
          <a:p>
            <a:endParaRPr lang="nl-NL" b="1" dirty="0">
              <a:solidFill>
                <a:srgbClr val="00B050"/>
              </a:solidFill>
            </a:endParaRPr>
          </a:p>
          <a:p>
            <a:r>
              <a:rPr lang="nl-NL" b="1" dirty="0">
                <a:solidFill>
                  <a:srgbClr val="00B050"/>
                </a:solidFill>
              </a:rPr>
              <a:t>Palliatieve zorg in de praktijk</a:t>
            </a:r>
          </a:p>
          <a:p>
            <a:endParaRPr lang="nl-NL" b="1" dirty="0">
              <a:solidFill>
                <a:srgbClr val="00B050"/>
              </a:solidFill>
            </a:endParaRPr>
          </a:p>
          <a:p>
            <a:r>
              <a:rPr lang="nl-NL" sz="2400" b="1" i="1" dirty="0">
                <a:solidFill>
                  <a:srgbClr val="00B050"/>
                </a:solidFill>
              </a:rPr>
              <a:t>Pauze</a:t>
            </a:r>
          </a:p>
          <a:p>
            <a:endParaRPr lang="nl-NL" b="1" dirty="0">
              <a:solidFill>
                <a:srgbClr val="00B050"/>
              </a:solidFill>
            </a:endParaRPr>
          </a:p>
          <a:p>
            <a:r>
              <a:rPr lang="nl-NL" b="1" i="0" dirty="0">
                <a:solidFill>
                  <a:srgbClr val="00B050"/>
                </a:solidFill>
                <a:effectLst/>
              </a:rPr>
              <a:t>Palliatieve zorg in de praktijk?</a:t>
            </a:r>
            <a:endParaRPr lang="nl-NL" b="1" dirty="0">
              <a:solidFill>
                <a:srgbClr val="00B050"/>
              </a:solidFill>
            </a:endParaRPr>
          </a:p>
          <a:p>
            <a:endParaRPr lang="nl-NL" b="1" dirty="0">
              <a:solidFill>
                <a:srgbClr val="00B050"/>
              </a:solidFill>
            </a:endParaRPr>
          </a:p>
          <a:p>
            <a:r>
              <a:rPr lang="nl-NL" b="1" dirty="0">
                <a:solidFill>
                  <a:srgbClr val="00B050"/>
                </a:solidFill>
              </a:rPr>
              <a:t>Het levenstestament</a:t>
            </a:r>
          </a:p>
          <a:p>
            <a:endParaRPr lang="nl-NL" b="1" dirty="0">
              <a:solidFill>
                <a:srgbClr val="00B050"/>
              </a:solidFill>
            </a:endParaRPr>
          </a:p>
          <a:p>
            <a:r>
              <a:rPr lang="nl-NL" b="1" dirty="0">
                <a:solidFill>
                  <a:srgbClr val="00B050"/>
                </a:solidFill>
              </a:rPr>
              <a:t>Doodgewoon geregeld</a:t>
            </a:r>
          </a:p>
          <a:p>
            <a:endParaRPr lang="nl-NL" b="1" dirty="0">
              <a:solidFill>
                <a:srgbClr val="00B050"/>
              </a:solidFill>
            </a:endParaRPr>
          </a:p>
          <a:p>
            <a:r>
              <a:rPr lang="nl-NL" b="1" dirty="0">
                <a:solidFill>
                  <a:srgbClr val="00B050"/>
                </a:solidFill>
              </a:rPr>
              <a:t>Informatiefilm Hospice</a:t>
            </a:r>
          </a:p>
          <a:p>
            <a:endParaRPr lang="nl-NL" b="1" dirty="0">
              <a:solidFill>
                <a:srgbClr val="00B050"/>
              </a:solidFill>
            </a:endParaRPr>
          </a:p>
          <a:p>
            <a:r>
              <a:rPr lang="nl-NL" b="1" dirty="0">
                <a:solidFill>
                  <a:srgbClr val="00B050"/>
                </a:solidFill>
              </a:rPr>
              <a:t>Tafelgesprekken met deskundigen</a:t>
            </a:r>
          </a:p>
        </p:txBody>
      </p:sp>
    </p:spTree>
    <p:extLst>
      <p:ext uri="{BB962C8B-B14F-4D97-AF65-F5344CB8AC3E}">
        <p14:creationId xmlns:p14="http://schemas.microsoft.com/office/powerpoint/2010/main" val="1399189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92D1ABB-BBF7-2142-BE83-1D22633CBE2D}"/>
              </a:ext>
            </a:extLst>
          </p:cNvPr>
          <p:cNvSpPr txBox="1"/>
          <p:nvPr/>
        </p:nvSpPr>
        <p:spPr>
          <a:xfrm>
            <a:off x="560654" y="1701985"/>
            <a:ext cx="7982645" cy="1107996"/>
          </a:xfrm>
          <a:prstGeom prst="rect">
            <a:avLst/>
          </a:prstGeom>
          <a:noFill/>
        </p:spPr>
        <p:txBody>
          <a:bodyPr wrap="square" rtlCol="0">
            <a:spAutoFit/>
          </a:bodyPr>
          <a:lstStyle/>
          <a:p>
            <a:r>
              <a:rPr lang="nl-NL" sz="4800" b="1" dirty="0">
                <a:solidFill>
                  <a:srgbClr val="D9222A"/>
                </a:solidFill>
              </a:rPr>
              <a:t>Wie zijn wij?</a:t>
            </a:r>
          </a:p>
          <a:p>
            <a:endParaRPr lang="nl-NL" dirty="0"/>
          </a:p>
        </p:txBody>
      </p:sp>
      <p:sp>
        <p:nvSpPr>
          <p:cNvPr id="3" name="Tekstvak 2">
            <a:extLst>
              <a:ext uri="{FF2B5EF4-FFF2-40B4-BE49-F238E27FC236}">
                <a16:creationId xmlns:a16="http://schemas.microsoft.com/office/drawing/2014/main" id="{A0A79B8A-E436-6543-9F39-4D3E4333FE9E}"/>
              </a:ext>
            </a:extLst>
          </p:cNvPr>
          <p:cNvSpPr txBox="1"/>
          <p:nvPr/>
        </p:nvSpPr>
        <p:spPr>
          <a:xfrm>
            <a:off x="676270" y="3015121"/>
            <a:ext cx="4696592" cy="3970318"/>
          </a:xfrm>
          <a:prstGeom prst="rect">
            <a:avLst/>
          </a:prstGeom>
          <a:noFill/>
        </p:spPr>
        <p:txBody>
          <a:bodyPr wrap="square" rtlCol="0">
            <a:spAutoFit/>
          </a:bodyPr>
          <a:lstStyle/>
          <a:p>
            <a:r>
              <a:rPr lang="nl-NL" sz="2800" b="1" dirty="0">
                <a:solidFill>
                  <a:schemeClr val="accent1">
                    <a:lumMod val="75000"/>
                  </a:schemeClr>
                </a:solidFill>
              </a:rPr>
              <a:t>Nienke Scholtmeijer </a:t>
            </a:r>
            <a:r>
              <a:rPr lang="nl-NL" sz="2800" dirty="0">
                <a:solidFill>
                  <a:schemeClr val="accent1">
                    <a:lumMod val="75000"/>
                  </a:schemeClr>
                </a:solidFill>
              </a:rPr>
              <a:t>Wijkverpleegkundige </a:t>
            </a:r>
          </a:p>
          <a:p>
            <a:r>
              <a:rPr lang="nl-NL" sz="2800" dirty="0">
                <a:solidFill>
                  <a:schemeClr val="accent1">
                    <a:lumMod val="75000"/>
                  </a:schemeClr>
                </a:solidFill>
              </a:rPr>
              <a:t>Team Giethoorn</a:t>
            </a:r>
          </a:p>
          <a:p>
            <a:endParaRPr lang="nl-NL" sz="2800" dirty="0">
              <a:solidFill>
                <a:schemeClr val="accent1">
                  <a:lumMod val="75000"/>
                </a:schemeClr>
              </a:solidFill>
            </a:endParaRPr>
          </a:p>
          <a:p>
            <a:r>
              <a:rPr lang="nl-NL" sz="2800" b="1" dirty="0">
                <a:solidFill>
                  <a:schemeClr val="accent1">
                    <a:lumMod val="75000"/>
                  </a:schemeClr>
                </a:solidFill>
              </a:rPr>
              <a:t>Gerda Jonker</a:t>
            </a:r>
          </a:p>
          <a:p>
            <a:r>
              <a:rPr lang="nl-NL" sz="2800" dirty="0">
                <a:solidFill>
                  <a:schemeClr val="accent1">
                    <a:lumMod val="75000"/>
                  </a:schemeClr>
                </a:solidFill>
              </a:rPr>
              <a:t>Verpleegkundige </a:t>
            </a:r>
          </a:p>
          <a:p>
            <a:r>
              <a:rPr lang="nl-NL" sz="2800" dirty="0">
                <a:solidFill>
                  <a:schemeClr val="accent1">
                    <a:lumMod val="75000"/>
                  </a:schemeClr>
                </a:solidFill>
              </a:rPr>
              <a:t>Specialistisch Team MTH</a:t>
            </a:r>
          </a:p>
          <a:p>
            <a:r>
              <a:rPr lang="nl-NL" sz="2800" dirty="0">
                <a:solidFill>
                  <a:schemeClr val="accent1">
                    <a:lumMod val="75000"/>
                  </a:schemeClr>
                </a:solidFill>
              </a:rPr>
              <a:t>Vakgroep Palliatieve Zorg</a:t>
            </a:r>
          </a:p>
          <a:p>
            <a:endParaRPr lang="nl-NL" sz="2800" dirty="0">
              <a:solidFill>
                <a:srgbClr val="174489"/>
              </a:solidFill>
            </a:endParaRPr>
          </a:p>
        </p:txBody>
      </p:sp>
      <p:sp>
        <p:nvSpPr>
          <p:cNvPr id="4" name="Tekstvak 3">
            <a:extLst>
              <a:ext uri="{FF2B5EF4-FFF2-40B4-BE49-F238E27FC236}">
                <a16:creationId xmlns:a16="http://schemas.microsoft.com/office/drawing/2014/main" id="{6171E4A2-AF16-0C43-9B89-43F5CEF3E742}"/>
              </a:ext>
            </a:extLst>
          </p:cNvPr>
          <p:cNvSpPr txBox="1"/>
          <p:nvPr/>
        </p:nvSpPr>
        <p:spPr>
          <a:xfrm>
            <a:off x="6545434" y="2433471"/>
            <a:ext cx="5390928" cy="3200876"/>
          </a:xfrm>
          <a:prstGeom prst="rect">
            <a:avLst/>
          </a:prstGeom>
          <a:noFill/>
        </p:spPr>
        <p:txBody>
          <a:bodyPr wrap="square" rtlCol="0">
            <a:spAutoFit/>
          </a:bodyPr>
          <a:lstStyle/>
          <a:p>
            <a:endParaRPr lang="nl-NL" sz="3400" b="1" dirty="0">
              <a:solidFill>
                <a:srgbClr val="174489"/>
              </a:solidFill>
            </a:endParaRPr>
          </a:p>
          <a:p>
            <a:r>
              <a:rPr lang="nl-NL" sz="2800" b="1" dirty="0">
                <a:solidFill>
                  <a:schemeClr val="accent1">
                    <a:lumMod val="75000"/>
                  </a:schemeClr>
                </a:solidFill>
              </a:rPr>
              <a:t>Hanneke Kamphuis</a:t>
            </a:r>
          </a:p>
          <a:p>
            <a:r>
              <a:rPr lang="nl-NL" sz="2800" dirty="0">
                <a:solidFill>
                  <a:schemeClr val="accent1">
                    <a:lumMod val="75000"/>
                  </a:schemeClr>
                </a:solidFill>
              </a:rPr>
              <a:t>Huisarts Giethoorn</a:t>
            </a:r>
          </a:p>
          <a:p>
            <a:endParaRPr lang="nl-NL" sz="2800" dirty="0">
              <a:solidFill>
                <a:schemeClr val="accent1">
                  <a:lumMod val="75000"/>
                </a:schemeClr>
              </a:solidFill>
            </a:endParaRPr>
          </a:p>
          <a:p>
            <a:endParaRPr lang="nl-NL" sz="2800" b="1" dirty="0">
              <a:solidFill>
                <a:schemeClr val="accent1">
                  <a:lumMod val="75000"/>
                </a:schemeClr>
              </a:solidFill>
            </a:endParaRPr>
          </a:p>
          <a:p>
            <a:r>
              <a:rPr lang="nl-NL" sz="2800" b="1" dirty="0">
                <a:solidFill>
                  <a:schemeClr val="accent1">
                    <a:lumMod val="75000"/>
                  </a:schemeClr>
                </a:solidFill>
              </a:rPr>
              <a:t>Birgit Brinkman</a:t>
            </a:r>
          </a:p>
          <a:p>
            <a:r>
              <a:rPr lang="nl-NL" sz="2800" dirty="0">
                <a:solidFill>
                  <a:schemeClr val="accent1">
                    <a:lumMod val="75000"/>
                  </a:schemeClr>
                </a:solidFill>
              </a:rPr>
              <a:t>Huisarts Giethoorn</a:t>
            </a:r>
          </a:p>
        </p:txBody>
      </p:sp>
      <p:pic>
        <p:nvPicPr>
          <p:cNvPr id="7" name="Afbeelding 6">
            <a:extLst>
              <a:ext uri="{FF2B5EF4-FFF2-40B4-BE49-F238E27FC236}">
                <a16:creationId xmlns:a16="http://schemas.microsoft.com/office/drawing/2014/main" id="{10FD669A-C124-A8B0-434C-FA7BD64C7760}"/>
              </a:ext>
            </a:extLst>
          </p:cNvPr>
          <p:cNvPicPr>
            <a:picLocks noChangeAspect="1"/>
          </p:cNvPicPr>
          <p:nvPr/>
        </p:nvPicPr>
        <p:blipFill>
          <a:blip r:embed="rId3"/>
          <a:stretch>
            <a:fillRect/>
          </a:stretch>
        </p:blipFill>
        <p:spPr>
          <a:xfrm>
            <a:off x="8886926" y="55569"/>
            <a:ext cx="2280102" cy="1060796"/>
          </a:xfrm>
          <a:prstGeom prst="rect">
            <a:avLst/>
          </a:prstGeom>
        </p:spPr>
      </p:pic>
    </p:spTree>
    <p:extLst>
      <p:ext uri="{BB962C8B-B14F-4D97-AF65-F5344CB8AC3E}">
        <p14:creationId xmlns:p14="http://schemas.microsoft.com/office/powerpoint/2010/main" val="2824688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92D1ABB-BBF7-2142-BE83-1D22633CBE2D}"/>
              </a:ext>
            </a:extLst>
          </p:cNvPr>
          <p:cNvSpPr txBox="1"/>
          <p:nvPr/>
        </p:nvSpPr>
        <p:spPr>
          <a:xfrm>
            <a:off x="560654" y="1701985"/>
            <a:ext cx="7982645" cy="1231106"/>
          </a:xfrm>
          <a:prstGeom prst="rect">
            <a:avLst/>
          </a:prstGeom>
          <a:noFill/>
        </p:spPr>
        <p:txBody>
          <a:bodyPr wrap="square" rtlCol="0">
            <a:spAutoFit/>
          </a:bodyPr>
          <a:lstStyle/>
          <a:p>
            <a:endParaRPr lang="nl-NL" sz="5600" b="1" dirty="0">
              <a:solidFill>
                <a:srgbClr val="D9222A"/>
              </a:solidFill>
            </a:endParaRPr>
          </a:p>
          <a:p>
            <a:endParaRPr lang="nl-NL" dirty="0"/>
          </a:p>
        </p:txBody>
      </p:sp>
      <p:pic>
        <p:nvPicPr>
          <p:cNvPr id="7" name="Afbeelding 6">
            <a:extLst>
              <a:ext uri="{FF2B5EF4-FFF2-40B4-BE49-F238E27FC236}">
                <a16:creationId xmlns:a16="http://schemas.microsoft.com/office/drawing/2014/main" id="{10FD669A-C124-A8B0-434C-FA7BD64C7760}"/>
              </a:ext>
            </a:extLst>
          </p:cNvPr>
          <p:cNvPicPr>
            <a:picLocks noChangeAspect="1"/>
          </p:cNvPicPr>
          <p:nvPr/>
        </p:nvPicPr>
        <p:blipFill>
          <a:blip r:embed="rId3"/>
          <a:stretch>
            <a:fillRect/>
          </a:stretch>
        </p:blipFill>
        <p:spPr>
          <a:xfrm>
            <a:off x="8886926" y="55569"/>
            <a:ext cx="2280102" cy="1060796"/>
          </a:xfrm>
          <a:prstGeom prst="rect">
            <a:avLst/>
          </a:prstGeom>
        </p:spPr>
      </p:pic>
      <p:pic>
        <p:nvPicPr>
          <p:cNvPr id="9" name="Afbeelding 8">
            <a:extLst>
              <a:ext uri="{FF2B5EF4-FFF2-40B4-BE49-F238E27FC236}">
                <a16:creationId xmlns:a16="http://schemas.microsoft.com/office/drawing/2014/main" id="{CFB8F8D5-B6E6-0ED4-4CF0-32D35DEC138F}"/>
              </a:ext>
            </a:extLst>
          </p:cNvPr>
          <p:cNvPicPr>
            <a:picLocks noChangeAspect="1"/>
          </p:cNvPicPr>
          <p:nvPr/>
        </p:nvPicPr>
        <p:blipFill>
          <a:blip r:embed="rId4"/>
          <a:stretch>
            <a:fillRect/>
          </a:stretch>
        </p:blipFill>
        <p:spPr>
          <a:xfrm>
            <a:off x="1845921" y="1545904"/>
            <a:ext cx="8498600" cy="4564963"/>
          </a:xfrm>
          <a:prstGeom prst="rect">
            <a:avLst/>
          </a:prstGeom>
        </p:spPr>
      </p:pic>
    </p:spTree>
    <p:extLst>
      <p:ext uri="{BB962C8B-B14F-4D97-AF65-F5344CB8AC3E}">
        <p14:creationId xmlns:p14="http://schemas.microsoft.com/office/powerpoint/2010/main" val="1881027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92D1ABB-BBF7-2142-BE83-1D22633CBE2D}"/>
              </a:ext>
            </a:extLst>
          </p:cNvPr>
          <p:cNvSpPr txBox="1"/>
          <p:nvPr/>
        </p:nvSpPr>
        <p:spPr>
          <a:xfrm>
            <a:off x="560654" y="1701985"/>
            <a:ext cx="7982645" cy="1107996"/>
          </a:xfrm>
          <a:prstGeom prst="rect">
            <a:avLst/>
          </a:prstGeom>
          <a:noFill/>
        </p:spPr>
        <p:txBody>
          <a:bodyPr wrap="square" rtlCol="0">
            <a:spAutoFit/>
          </a:bodyPr>
          <a:lstStyle/>
          <a:p>
            <a:r>
              <a:rPr lang="nl-NL" sz="4800" b="1" dirty="0">
                <a:solidFill>
                  <a:srgbClr val="D9222A"/>
                </a:solidFill>
              </a:rPr>
              <a:t>Agenda</a:t>
            </a:r>
          </a:p>
          <a:p>
            <a:endParaRPr lang="nl-NL" dirty="0"/>
          </a:p>
        </p:txBody>
      </p:sp>
      <p:sp>
        <p:nvSpPr>
          <p:cNvPr id="3" name="Tekstvak 2">
            <a:extLst>
              <a:ext uri="{FF2B5EF4-FFF2-40B4-BE49-F238E27FC236}">
                <a16:creationId xmlns:a16="http://schemas.microsoft.com/office/drawing/2014/main" id="{A0A79B8A-E436-6543-9F39-4D3E4333FE9E}"/>
              </a:ext>
            </a:extLst>
          </p:cNvPr>
          <p:cNvSpPr txBox="1"/>
          <p:nvPr/>
        </p:nvSpPr>
        <p:spPr>
          <a:xfrm>
            <a:off x="658761" y="2478138"/>
            <a:ext cx="6440130" cy="4154984"/>
          </a:xfrm>
          <a:prstGeom prst="rect">
            <a:avLst/>
          </a:prstGeom>
          <a:noFill/>
        </p:spPr>
        <p:txBody>
          <a:bodyPr wrap="square" rtlCol="0">
            <a:spAutoFit/>
          </a:bodyPr>
          <a:lstStyle/>
          <a:p>
            <a:pPr marL="457200" indent="-457200">
              <a:buFont typeface="Arial" panose="020B0604020202020204" pitchFamily="34" charset="0"/>
              <a:buChar char="•"/>
            </a:pPr>
            <a:r>
              <a:rPr lang="nl-NL" sz="2400" dirty="0">
                <a:solidFill>
                  <a:srgbClr val="174489"/>
                </a:solidFill>
              </a:rPr>
              <a:t>Wat is Palliatieve Zorg</a:t>
            </a:r>
          </a:p>
          <a:p>
            <a:pPr marL="457200" indent="-457200">
              <a:buFont typeface="Arial" panose="020B0604020202020204" pitchFamily="34" charset="0"/>
              <a:buChar char="•"/>
            </a:pPr>
            <a:r>
              <a:rPr lang="nl-NL" sz="2400" dirty="0">
                <a:solidFill>
                  <a:srgbClr val="174489"/>
                </a:solidFill>
              </a:rPr>
              <a:t>Wat kan de thuiszorg betekenen? </a:t>
            </a:r>
          </a:p>
          <a:p>
            <a:pPr marL="457200" indent="-457200">
              <a:buFont typeface="Arial" panose="020B0604020202020204" pitchFamily="34" charset="0"/>
              <a:buChar char="•"/>
            </a:pPr>
            <a:r>
              <a:rPr lang="nl-NL" sz="2400" dirty="0">
                <a:solidFill>
                  <a:srgbClr val="174489"/>
                </a:solidFill>
              </a:rPr>
              <a:t>Advanced Care Planning </a:t>
            </a:r>
            <a:r>
              <a:rPr lang="nl-NL" sz="2400">
                <a:solidFill>
                  <a:srgbClr val="174489"/>
                </a:solidFill>
              </a:rPr>
              <a:t>(ACP) gesprek</a:t>
            </a:r>
            <a:endParaRPr lang="nl-NL" sz="2400" dirty="0">
              <a:solidFill>
                <a:srgbClr val="174489"/>
              </a:solidFill>
            </a:endParaRPr>
          </a:p>
          <a:p>
            <a:pPr marL="342900" indent="-342900">
              <a:buFont typeface="Arial" panose="020B0604020202020204" pitchFamily="34" charset="0"/>
              <a:buChar char="•"/>
            </a:pPr>
            <a:r>
              <a:rPr lang="nl-NL" sz="2400" dirty="0">
                <a:solidFill>
                  <a:srgbClr val="174489"/>
                </a:solidFill>
              </a:rPr>
              <a:t>  PAUZE</a:t>
            </a:r>
          </a:p>
          <a:p>
            <a:pPr marL="457200" indent="-457200">
              <a:buFont typeface="Arial" panose="020B0604020202020204" pitchFamily="34" charset="0"/>
              <a:buChar char="•"/>
            </a:pPr>
            <a:r>
              <a:rPr lang="nl-NL" sz="2400" dirty="0">
                <a:solidFill>
                  <a:srgbClr val="174489"/>
                </a:solidFill>
              </a:rPr>
              <a:t>Palliatieve Sedatie</a:t>
            </a:r>
          </a:p>
          <a:p>
            <a:pPr marL="457200" indent="-457200">
              <a:buFont typeface="Arial" panose="020B0604020202020204" pitchFamily="34" charset="0"/>
              <a:buChar char="•"/>
            </a:pPr>
            <a:r>
              <a:rPr lang="nl-NL" sz="2400" dirty="0">
                <a:solidFill>
                  <a:srgbClr val="174489"/>
                </a:solidFill>
              </a:rPr>
              <a:t>Euthanasie</a:t>
            </a:r>
          </a:p>
          <a:p>
            <a:pPr marL="457200" indent="-457200">
              <a:buFont typeface="Arial" panose="020B0604020202020204" pitchFamily="34" charset="0"/>
              <a:buChar char="•"/>
            </a:pPr>
            <a:r>
              <a:rPr lang="nl-NL" sz="2400" dirty="0">
                <a:solidFill>
                  <a:srgbClr val="174489"/>
                </a:solidFill>
              </a:rPr>
              <a:t>Bewust stoppen met eten en drinken</a:t>
            </a:r>
          </a:p>
          <a:p>
            <a:pPr marL="457200" indent="-457200">
              <a:buFont typeface="Arial" panose="020B0604020202020204" pitchFamily="34" charset="0"/>
              <a:buChar char="•"/>
            </a:pPr>
            <a:r>
              <a:rPr lang="nl-NL" sz="2400" dirty="0">
                <a:solidFill>
                  <a:srgbClr val="174489"/>
                </a:solidFill>
              </a:rPr>
              <a:t>Netwerk</a:t>
            </a:r>
          </a:p>
          <a:p>
            <a:pPr marL="457200" indent="-457200">
              <a:buFont typeface="Arial" panose="020B0604020202020204" pitchFamily="34" charset="0"/>
              <a:buChar char="•"/>
            </a:pPr>
            <a:r>
              <a:rPr lang="nl-NL" sz="2400" dirty="0">
                <a:solidFill>
                  <a:srgbClr val="174489"/>
                </a:solidFill>
              </a:rPr>
              <a:t>Inzet van andere disciplines</a:t>
            </a:r>
          </a:p>
          <a:p>
            <a:pPr marL="457200" indent="-457200">
              <a:buFont typeface="Arial" panose="020B0604020202020204" pitchFamily="34" charset="0"/>
              <a:buChar char="•"/>
            </a:pPr>
            <a:r>
              <a:rPr lang="nl-NL" sz="2400" dirty="0">
                <a:solidFill>
                  <a:srgbClr val="174489"/>
                </a:solidFill>
              </a:rPr>
              <a:t>Vragen</a:t>
            </a:r>
          </a:p>
          <a:p>
            <a:pPr marL="457200" indent="-457200">
              <a:buFont typeface="Arial" panose="020B0604020202020204" pitchFamily="34" charset="0"/>
              <a:buChar char="•"/>
            </a:pPr>
            <a:r>
              <a:rPr lang="nl-NL" sz="2400" dirty="0">
                <a:solidFill>
                  <a:srgbClr val="174489"/>
                </a:solidFill>
              </a:rPr>
              <a:t>Take home </a:t>
            </a:r>
            <a:r>
              <a:rPr lang="nl-NL" sz="2400" dirty="0" err="1">
                <a:solidFill>
                  <a:srgbClr val="174489"/>
                </a:solidFill>
              </a:rPr>
              <a:t>messages</a:t>
            </a:r>
            <a:endParaRPr lang="nl-NL" sz="2800" dirty="0">
              <a:solidFill>
                <a:srgbClr val="174489"/>
              </a:solidFill>
            </a:endParaRPr>
          </a:p>
        </p:txBody>
      </p:sp>
      <p:pic>
        <p:nvPicPr>
          <p:cNvPr id="7" name="Afbeelding 6">
            <a:extLst>
              <a:ext uri="{FF2B5EF4-FFF2-40B4-BE49-F238E27FC236}">
                <a16:creationId xmlns:a16="http://schemas.microsoft.com/office/drawing/2014/main" id="{10FD669A-C124-A8B0-434C-FA7BD64C7760}"/>
              </a:ext>
            </a:extLst>
          </p:cNvPr>
          <p:cNvPicPr>
            <a:picLocks noChangeAspect="1"/>
          </p:cNvPicPr>
          <p:nvPr/>
        </p:nvPicPr>
        <p:blipFill>
          <a:blip r:embed="rId3"/>
          <a:stretch>
            <a:fillRect/>
          </a:stretch>
        </p:blipFill>
        <p:spPr>
          <a:xfrm>
            <a:off x="8886926" y="55569"/>
            <a:ext cx="2280102" cy="1060796"/>
          </a:xfrm>
          <a:prstGeom prst="rect">
            <a:avLst/>
          </a:prstGeom>
        </p:spPr>
      </p:pic>
    </p:spTree>
    <p:extLst>
      <p:ext uri="{BB962C8B-B14F-4D97-AF65-F5344CB8AC3E}">
        <p14:creationId xmlns:p14="http://schemas.microsoft.com/office/powerpoint/2010/main" val="30778235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92D1ABB-BBF7-2142-BE83-1D22633CBE2D}"/>
              </a:ext>
            </a:extLst>
          </p:cNvPr>
          <p:cNvSpPr txBox="1"/>
          <p:nvPr/>
        </p:nvSpPr>
        <p:spPr>
          <a:xfrm>
            <a:off x="907228" y="1701985"/>
            <a:ext cx="7982645" cy="1107996"/>
          </a:xfrm>
          <a:prstGeom prst="rect">
            <a:avLst/>
          </a:prstGeom>
          <a:noFill/>
        </p:spPr>
        <p:txBody>
          <a:bodyPr wrap="square" rtlCol="0">
            <a:spAutoFit/>
          </a:bodyPr>
          <a:lstStyle/>
          <a:p>
            <a:r>
              <a:rPr lang="nl-NL" sz="4800" b="1" dirty="0">
                <a:solidFill>
                  <a:srgbClr val="D9222A"/>
                </a:solidFill>
              </a:rPr>
              <a:t>Palliatieve Zorg</a:t>
            </a:r>
          </a:p>
          <a:p>
            <a:endParaRPr lang="nl-NL" dirty="0"/>
          </a:p>
        </p:txBody>
      </p:sp>
      <p:sp>
        <p:nvSpPr>
          <p:cNvPr id="3" name="Tekstvak 2">
            <a:extLst>
              <a:ext uri="{FF2B5EF4-FFF2-40B4-BE49-F238E27FC236}">
                <a16:creationId xmlns:a16="http://schemas.microsoft.com/office/drawing/2014/main" id="{A0A79B8A-E436-6543-9F39-4D3E4333FE9E}"/>
              </a:ext>
            </a:extLst>
          </p:cNvPr>
          <p:cNvSpPr txBox="1"/>
          <p:nvPr/>
        </p:nvSpPr>
        <p:spPr>
          <a:xfrm>
            <a:off x="1244338" y="2733774"/>
            <a:ext cx="10040434" cy="3108543"/>
          </a:xfrm>
          <a:prstGeom prst="rect">
            <a:avLst/>
          </a:prstGeom>
          <a:noFill/>
        </p:spPr>
        <p:txBody>
          <a:bodyPr wrap="square" rtlCol="0">
            <a:spAutoFit/>
          </a:bodyPr>
          <a:lstStyle/>
          <a:p>
            <a:r>
              <a:rPr lang="nl-NL" sz="2800" i="1" dirty="0">
                <a:solidFill>
                  <a:schemeClr val="accent1">
                    <a:lumMod val="75000"/>
                  </a:schemeClr>
                </a:solidFill>
              </a:rPr>
              <a:t>“Palliatieve zorg is zorg die gericht is op het verbeteren van de kwaliteit van het leven van cliënten en hun naasten die te maken hebben met een aandoening waarbij genezing niet meer mogelijk is.</a:t>
            </a:r>
          </a:p>
          <a:p>
            <a:endParaRPr lang="nl-NL" sz="2800" i="1" dirty="0">
              <a:solidFill>
                <a:schemeClr val="accent1">
                  <a:lumMod val="75000"/>
                </a:schemeClr>
              </a:solidFill>
            </a:endParaRPr>
          </a:p>
          <a:p>
            <a:r>
              <a:rPr lang="nl-NL" sz="2800" i="1" dirty="0">
                <a:solidFill>
                  <a:schemeClr val="accent1">
                    <a:lumMod val="75000"/>
                  </a:schemeClr>
                </a:solidFill>
              </a:rPr>
              <a:t>Daarnaast is palliatieve zorg bedoeld voor cliënten en hun naasten die erg kwetsbaar zijn, denk dan bv aan mensen met een ernstige vorm van dementie, maar ook aan mensen met een hoge leeftijd.</a:t>
            </a:r>
            <a:endParaRPr lang="nl-NL" sz="2800" dirty="0">
              <a:solidFill>
                <a:srgbClr val="174489"/>
              </a:solidFill>
            </a:endParaRPr>
          </a:p>
        </p:txBody>
      </p:sp>
      <p:pic>
        <p:nvPicPr>
          <p:cNvPr id="7" name="Afbeelding 6">
            <a:extLst>
              <a:ext uri="{FF2B5EF4-FFF2-40B4-BE49-F238E27FC236}">
                <a16:creationId xmlns:a16="http://schemas.microsoft.com/office/drawing/2014/main" id="{10FD669A-C124-A8B0-434C-FA7BD64C7760}"/>
              </a:ext>
            </a:extLst>
          </p:cNvPr>
          <p:cNvPicPr>
            <a:picLocks noChangeAspect="1"/>
          </p:cNvPicPr>
          <p:nvPr/>
        </p:nvPicPr>
        <p:blipFill>
          <a:blip r:embed="rId3"/>
          <a:stretch>
            <a:fillRect/>
          </a:stretch>
        </p:blipFill>
        <p:spPr>
          <a:xfrm>
            <a:off x="8886926" y="55569"/>
            <a:ext cx="2280102" cy="1060796"/>
          </a:xfrm>
          <a:prstGeom prst="rect">
            <a:avLst/>
          </a:prstGeom>
        </p:spPr>
      </p:pic>
    </p:spTree>
    <p:extLst>
      <p:ext uri="{BB962C8B-B14F-4D97-AF65-F5344CB8AC3E}">
        <p14:creationId xmlns:p14="http://schemas.microsoft.com/office/powerpoint/2010/main" val="2330047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92D1ABB-BBF7-2142-BE83-1D22633CBE2D}"/>
              </a:ext>
            </a:extLst>
          </p:cNvPr>
          <p:cNvSpPr txBox="1"/>
          <p:nvPr/>
        </p:nvSpPr>
        <p:spPr>
          <a:xfrm>
            <a:off x="560654" y="1701985"/>
            <a:ext cx="10470740" cy="830997"/>
          </a:xfrm>
          <a:prstGeom prst="rect">
            <a:avLst/>
          </a:prstGeom>
          <a:noFill/>
        </p:spPr>
        <p:txBody>
          <a:bodyPr wrap="square" rtlCol="0">
            <a:spAutoFit/>
          </a:bodyPr>
          <a:lstStyle/>
          <a:p>
            <a:r>
              <a:rPr lang="nl-NL" sz="4800" b="1" dirty="0">
                <a:solidFill>
                  <a:srgbClr val="D9222A"/>
                </a:solidFill>
              </a:rPr>
              <a:t>Het verbeteren van kwaliteit van leven</a:t>
            </a:r>
            <a:endParaRPr lang="nl-NL" sz="4800" dirty="0"/>
          </a:p>
        </p:txBody>
      </p:sp>
      <p:sp>
        <p:nvSpPr>
          <p:cNvPr id="3" name="Tekstvak 2">
            <a:extLst>
              <a:ext uri="{FF2B5EF4-FFF2-40B4-BE49-F238E27FC236}">
                <a16:creationId xmlns:a16="http://schemas.microsoft.com/office/drawing/2014/main" id="{A0A79B8A-E436-6543-9F39-4D3E4333FE9E}"/>
              </a:ext>
            </a:extLst>
          </p:cNvPr>
          <p:cNvSpPr txBox="1"/>
          <p:nvPr/>
        </p:nvSpPr>
        <p:spPr>
          <a:xfrm>
            <a:off x="1244338" y="2733774"/>
            <a:ext cx="10470740" cy="3539430"/>
          </a:xfrm>
          <a:prstGeom prst="rect">
            <a:avLst/>
          </a:prstGeom>
          <a:noFill/>
        </p:spPr>
        <p:txBody>
          <a:bodyPr wrap="square" rtlCol="0">
            <a:spAutoFit/>
          </a:bodyPr>
          <a:lstStyle/>
          <a:p>
            <a:pPr>
              <a:spcBef>
                <a:spcPts val="0"/>
              </a:spcBef>
            </a:pPr>
            <a:r>
              <a:rPr lang="nl-NL" sz="2800" i="1" dirty="0">
                <a:solidFill>
                  <a:schemeClr val="accent1">
                    <a:lumMod val="75000"/>
                  </a:schemeClr>
                </a:solidFill>
              </a:rPr>
              <a:t>Dit doen we door het voorkomen en verlichten van lijden, </a:t>
            </a:r>
          </a:p>
          <a:p>
            <a:pPr>
              <a:spcBef>
                <a:spcPts val="0"/>
              </a:spcBef>
            </a:pPr>
            <a:r>
              <a:rPr lang="nl-NL" sz="2800" i="1" dirty="0">
                <a:solidFill>
                  <a:schemeClr val="accent1">
                    <a:lumMod val="75000"/>
                  </a:schemeClr>
                </a:solidFill>
              </a:rPr>
              <a:t>door middel van vroegtijdige signalering, zorgvuldige beoordeling en behandeling van problemen van fysieke, psychische, sociale en spirituele aard. De kwaliteit van leven staat centraal.</a:t>
            </a:r>
          </a:p>
          <a:p>
            <a:pPr>
              <a:spcBef>
                <a:spcPts val="0"/>
              </a:spcBef>
            </a:pPr>
            <a:endParaRPr lang="nl-NL" sz="2800" dirty="0">
              <a:solidFill>
                <a:srgbClr val="000000"/>
              </a:solidFill>
            </a:endParaRPr>
          </a:p>
          <a:p>
            <a:pPr>
              <a:spcBef>
                <a:spcPts val="0"/>
              </a:spcBef>
            </a:pPr>
            <a:r>
              <a:rPr lang="nl-NL" sz="2800" i="1" dirty="0">
                <a:solidFill>
                  <a:schemeClr val="accent1">
                    <a:lumMod val="75000"/>
                  </a:schemeClr>
                </a:solidFill>
              </a:rPr>
              <a:t>Gedurende het beloop van de ziekte of kwetsbaarheid heeft palliatieve zorg oog voor het behoud van autonomie, toegang tot informatie en keuzemogelijkheden.” (Kwaliteitskader, 2017) </a:t>
            </a:r>
            <a:endParaRPr lang="nl-NL" sz="2800" dirty="0">
              <a:solidFill>
                <a:schemeClr val="accent1">
                  <a:lumMod val="75000"/>
                </a:schemeClr>
              </a:solidFill>
            </a:endParaRPr>
          </a:p>
        </p:txBody>
      </p:sp>
      <p:pic>
        <p:nvPicPr>
          <p:cNvPr id="7" name="Afbeelding 6">
            <a:extLst>
              <a:ext uri="{FF2B5EF4-FFF2-40B4-BE49-F238E27FC236}">
                <a16:creationId xmlns:a16="http://schemas.microsoft.com/office/drawing/2014/main" id="{10FD669A-C124-A8B0-434C-FA7BD64C7760}"/>
              </a:ext>
            </a:extLst>
          </p:cNvPr>
          <p:cNvPicPr>
            <a:picLocks noChangeAspect="1"/>
          </p:cNvPicPr>
          <p:nvPr/>
        </p:nvPicPr>
        <p:blipFill>
          <a:blip r:embed="rId3"/>
          <a:stretch>
            <a:fillRect/>
          </a:stretch>
        </p:blipFill>
        <p:spPr>
          <a:xfrm>
            <a:off x="8886926" y="55569"/>
            <a:ext cx="2280102" cy="1060796"/>
          </a:xfrm>
          <a:prstGeom prst="rect">
            <a:avLst/>
          </a:prstGeom>
        </p:spPr>
      </p:pic>
    </p:spTree>
    <p:extLst>
      <p:ext uri="{BB962C8B-B14F-4D97-AF65-F5344CB8AC3E}">
        <p14:creationId xmlns:p14="http://schemas.microsoft.com/office/powerpoint/2010/main" val="3126507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490"/>
            <a:ext cx="12192000" cy="6858000"/>
          </a:xfrm>
          <a:prstGeom prst="rect">
            <a:avLst/>
          </a:prstGeom>
        </p:spPr>
      </p:pic>
      <p:sp>
        <p:nvSpPr>
          <p:cNvPr id="5" name="Tekstvak 4"/>
          <p:cNvSpPr txBox="1"/>
          <p:nvPr/>
        </p:nvSpPr>
        <p:spPr>
          <a:xfrm>
            <a:off x="268056" y="2551836"/>
            <a:ext cx="2280102" cy="1323439"/>
          </a:xfrm>
          <a:prstGeom prst="rect">
            <a:avLst/>
          </a:prstGeom>
          <a:noFill/>
        </p:spPr>
        <p:txBody>
          <a:bodyPr wrap="square" rtlCol="0">
            <a:spAutoFit/>
          </a:bodyPr>
          <a:lstStyle/>
          <a:p>
            <a:r>
              <a:rPr lang="nl-NL" sz="4000" b="1" dirty="0">
                <a:solidFill>
                  <a:srgbClr val="D9222A"/>
                </a:solidFill>
              </a:rPr>
              <a:t>Ziekte Beloop</a:t>
            </a:r>
            <a:endParaRPr lang="nl-NL" sz="1800" dirty="0"/>
          </a:p>
        </p:txBody>
      </p:sp>
      <p:pic>
        <p:nvPicPr>
          <p:cNvPr id="3" name="Afbeelding 2"/>
          <p:cNvPicPr>
            <a:picLocks noChangeAspect="1"/>
          </p:cNvPicPr>
          <p:nvPr/>
        </p:nvPicPr>
        <p:blipFill>
          <a:blip r:embed="rId4"/>
          <a:stretch>
            <a:fillRect/>
          </a:stretch>
        </p:blipFill>
        <p:spPr>
          <a:xfrm>
            <a:off x="3804668" y="1417559"/>
            <a:ext cx="5839174" cy="4962789"/>
          </a:xfrm>
          <a:prstGeom prst="rect">
            <a:avLst/>
          </a:prstGeom>
        </p:spPr>
      </p:pic>
      <p:sp>
        <p:nvSpPr>
          <p:cNvPr id="4" name="Tekstvak 3"/>
          <p:cNvSpPr txBox="1"/>
          <p:nvPr/>
        </p:nvSpPr>
        <p:spPr>
          <a:xfrm>
            <a:off x="4342550" y="1330420"/>
            <a:ext cx="5139927" cy="338554"/>
          </a:xfrm>
          <a:prstGeom prst="rect">
            <a:avLst/>
          </a:prstGeom>
          <a:solidFill>
            <a:srgbClr val="B7F0F3"/>
          </a:solidFill>
        </p:spPr>
        <p:txBody>
          <a:bodyPr wrap="square" rtlCol="0">
            <a:spAutoFit/>
          </a:bodyPr>
          <a:lstStyle/>
          <a:p>
            <a:r>
              <a:rPr lang="nl-NL" sz="1600" dirty="0">
                <a:solidFill>
                  <a:srgbClr val="FF0000"/>
                </a:solidFill>
              </a:rPr>
              <a:t>voornamelijk kanker</a:t>
            </a:r>
          </a:p>
        </p:txBody>
      </p:sp>
      <p:sp>
        <p:nvSpPr>
          <p:cNvPr id="8" name="Tekstvak 7"/>
          <p:cNvSpPr txBox="1"/>
          <p:nvPr/>
        </p:nvSpPr>
        <p:spPr>
          <a:xfrm rot="10800000" flipV="1">
            <a:off x="4398565" y="3090446"/>
            <a:ext cx="4978563" cy="338554"/>
          </a:xfrm>
          <a:prstGeom prst="rect">
            <a:avLst/>
          </a:prstGeom>
          <a:solidFill>
            <a:srgbClr val="B7F0F3"/>
          </a:solidFill>
        </p:spPr>
        <p:txBody>
          <a:bodyPr wrap="square" rtlCol="0">
            <a:spAutoFit/>
          </a:bodyPr>
          <a:lstStyle/>
          <a:p>
            <a:r>
              <a:rPr lang="nl-NL" sz="1600" dirty="0">
                <a:solidFill>
                  <a:srgbClr val="FF0000"/>
                </a:solidFill>
              </a:rPr>
              <a:t>Chronisch zieken, hartfalen, COPD</a:t>
            </a:r>
          </a:p>
        </p:txBody>
      </p:sp>
      <p:sp>
        <p:nvSpPr>
          <p:cNvPr id="9" name="Tekstvak 8"/>
          <p:cNvSpPr txBox="1"/>
          <p:nvPr/>
        </p:nvSpPr>
        <p:spPr>
          <a:xfrm>
            <a:off x="4363408" y="4712654"/>
            <a:ext cx="5048876" cy="338554"/>
          </a:xfrm>
          <a:prstGeom prst="rect">
            <a:avLst/>
          </a:prstGeom>
          <a:solidFill>
            <a:srgbClr val="B7F0F3"/>
          </a:solidFill>
        </p:spPr>
        <p:txBody>
          <a:bodyPr wrap="square" rtlCol="0">
            <a:spAutoFit/>
          </a:bodyPr>
          <a:lstStyle/>
          <a:p>
            <a:r>
              <a:rPr lang="nl-NL" sz="1600" dirty="0">
                <a:solidFill>
                  <a:srgbClr val="FF0000"/>
                </a:solidFill>
              </a:rPr>
              <a:t>Kwetsbare ouderen en dementie</a:t>
            </a:r>
          </a:p>
        </p:txBody>
      </p:sp>
      <p:pic>
        <p:nvPicPr>
          <p:cNvPr id="6" name="Afbeelding 5">
            <a:extLst>
              <a:ext uri="{FF2B5EF4-FFF2-40B4-BE49-F238E27FC236}">
                <a16:creationId xmlns:a16="http://schemas.microsoft.com/office/drawing/2014/main" id="{048FC841-9ECB-408E-D413-2321D9647F1D}"/>
              </a:ext>
            </a:extLst>
          </p:cNvPr>
          <p:cNvPicPr>
            <a:picLocks noChangeAspect="1"/>
          </p:cNvPicPr>
          <p:nvPr/>
        </p:nvPicPr>
        <p:blipFill>
          <a:blip r:embed="rId5"/>
          <a:stretch>
            <a:fillRect/>
          </a:stretch>
        </p:blipFill>
        <p:spPr>
          <a:xfrm>
            <a:off x="9482477" y="-13261"/>
            <a:ext cx="2280102" cy="1060796"/>
          </a:xfrm>
          <a:prstGeom prst="rect">
            <a:avLst/>
          </a:prstGeom>
        </p:spPr>
      </p:pic>
    </p:spTree>
    <p:extLst>
      <p:ext uri="{BB962C8B-B14F-4D97-AF65-F5344CB8AC3E}">
        <p14:creationId xmlns:p14="http://schemas.microsoft.com/office/powerpoint/2010/main" val="1522939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92D1ABB-BBF7-2142-BE83-1D22633CBE2D}"/>
              </a:ext>
            </a:extLst>
          </p:cNvPr>
          <p:cNvSpPr txBox="1"/>
          <p:nvPr/>
        </p:nvSpPr>
        <p:spPr>
          <a:xfrm>
            <a:off x="560654" y="1701985"/>
            <a:ext cx="9943795" cy="830997"/>
          </a:xfrm>
          <a:prstGeom prst="rect">
            <a:avLst/>
          </a:prstGeom>
          <a:noFill/>
        </p:spPr>
        <p:txBody>
          <a:bodyPr wrap="square" rtlCol="0">
            <a:spAutoFit/>
          </a:bodyPr>
          <a:lstStyle/>
          <a:p>
            <a:r>
              <a:rPr lang="nl-NL" sz="4800" b="1" dirty="0">
                <a:solidFill>
                  <a:srgbClr val="D9222A"/>
                </a:solidFill>
              </a:rPr>
              <a:t>Wat kan de thuiszorg betekenen?</a:t>
            </a:r>
          </a:p>
        </p:txBody>
      </p:sp>
      <p:pic>
        <p:nvPicPr>
          <p:cNvPr id="7" name="Afbeelding 6">
            <a:extLst>
              <a:ext uri="{FF2B5EF4-FFF2-40B4-BE49-F238E27FC236}">
                <a16:creationId xmlns:a16="http://schemas.microsoft.com/office/drawing/2014/main" id="{10FD669A-C124-A8B0-434C-FA7BD64C7760}"/>
              </a:ext>
            </a:extLst>
          </p:cNvPr>
          <p:cNvPicPr>
            <a:picLocks noChangeAspect="1"/>
          </p:cNvPicPr>
          <p:nvPr/>
        </p:nvPicPr>
        <p:blipFill>
          <a:blip r:embed="rId3"/>
          <a:stretch>
            <a:fillRect/>
          </a:stretch>
        </p:blipFill>
        <p:spPr>
          <a:xfrm>
            <a:off x="8886926" y="55569"/>
            <a:ext cx="2280102" cy="1060796"/>
          </a:xfrm>
          <a:prstGeom prst="rect">
            <a:avLst/>
          </a:prstGeom>
        </p:spPr>
      </p:pic>
      <p:sp>
        <p:nvSpPr>
          <p:cNvPr id="5" name="Tekstvak 4">
            <a:extLst>
              <a:ext uri="{FF2B5EF4-FFF2-40B4-BE49-F238E27FC236}">
                <a16:creationId xmlns:a16="http://schemas.microsoft.com/office/drawing/2014/main" id="{DEBADCBD-C8DD-6500-2F74-6DDF62F321C8}"/>
              </a:ext>
            </a:extLst>
          </p:cNvPr>
          <p:cNvSpPr txBox="1"/>
          <p:nvPr/>
        </p:nvSpPr>
        <p:spPr>
          <a:xfrm>
            <a:off x="658761" y="2551837"/>
            <a:ext cx="11051457" cy="3323987"/>
          </a:xfrm>
          <a:prstGeom prst="rect">
            <a:avLst/>
          </a:prstGeom>
          <a:noFill/>
        </p:spPr>
        <p:txBody>
          <a:bodyPr wrap="square">
            <a:spAutoFit/>
          </a:bodyPr>
          <a:lstStyle/>
          <a:p>
            <a:pPr marL="457200" indent="-457200">
              <a:buFont typeface="Arial" panose="020B0604020202020204" pitchFamily="34" charset="0"/>
              <a:buChar char="•"/>
            </a:pPr>
            <a:r>
              <a:rPr lang="nl-NL" sz="3000" dirty="0">
                <a:solidFill>
                  <a:schemeClr val="accent1">
                    <a:lumMod val="75000"/>
                  </a:schemeClr>
                </a:solidFill>
              </a:rPr>
              <a:t>Observeren</a:t>
            </a:r>
          </a:p>
          <a:p>
            <a:pPr marL="457200" indent="-457200">
              <a:buFont typeface="Arial" panose="020B0604020202020204" pitchFamily="34" charset="0"/>
              <a:buChar char="•"/>
            </a:pPr>
            <a:r>
              <a:rPr lang="nl-NL" sz="3000" dirty="0">
                <a:solidFill>
                  <a:schemeClr val="accent1">
                    <a:lumMod val="75000"/>
                  </a:schemeClr>
                </a:solidFill>
              </a:rPr>
              <a:t>Signaleren / rapporteren</a:t>
            </a:r>
          </a:p>
          <a:p>
            <a:pPr marL="457200" indent="-457200">
              <a:buFont typeface="Arial" panose="020B0604020202020204" pitchFamily="34" charset="0"/>
              <a:buChar char="•"/>
            </a:pPr>
            <a:r>
              <a:rPr lang="nl-NL" sz="3000" dirty="0">
                <a:solidFill>
                  <a:schemeClr val="accent1">
                    <a:lumMod val="75000"/>
                  </a:schemeClr>
                </a:solidFill>
              </a:rPr>
              <a:t>Actie inzetten</a:t>
            </a:r>
          </a:p>
          <a:p>
            <a:pPr marL="457200" indent="-457200">
              <a:buFont typeface="Arial" panose="020B0604020202020204" pitchFamily="34" charset="0"/>
              <a:buChar char="•"/>
            </a:pPr>
            <a:r>
              <a:rPr lang="nl-NL" sz="3000" dirty="0">
                <a:solidFill>
                  <a:schemeClr val="accent1">
                    <a:lumMod val="75000"/>
                  </a:schemeClr>
                </a:solidFill>
              </a:rPr>
              <a:t>Monitoren</a:t>
            </a:r>
          </a:p>
          <a:p>
            <a:pPr marL="457200" indent="-457200">
              <a:buFont typeface="Arial" panose="020B0604020202020204" pitchFamily="34" charset="0"/>
              <a:buChar char="•"/>
            </a:pPr>
            <a:r>
              <a:rPr lang="nl-NL" sz="3000" dirty="0">
                <a:solidFill>
                  <a:schemeClr val="accent1">
                    <a:lumMod val="75000"/>
                  </a:schemeClr>
                </a:solidFill>
              </a:rPr>
              <a:t>Contact met de huisarts / ziekenhuis / vrijwilligers / andere disciplines  </a:t>
            </a:r>
          </a:p>
          <a:p>
            <a:pPr marL="457200" indent="-457200">
              <a:buFont typeface="Arial" panose="020B0604020202020204" pitchFamily="34" charset="0"/>
              <a:buChar char="•"/>
            </a:pPr>
            <a:r>
              <a:rPr lang="nl-NL" sz="3000" dirty="0">
                <a:solidFill>
                  <a:schemeClr val="accent1">
                    <a:lumMod val="75000"/>
                  </a:schemeClr>
                </a:solidFill>
              </a:rPr>
              <a:t>Begeleiding aan u en uw mantelzorg</a:t>
            </a:r>
          </a:p>
        </p:txBody>
      </p:sp>
    </p:spTree>
    <p:extLst>
      <p:ext uri="{BB962C8B-B14F-4D97-AF65-F5344CB8AC3E}">
        <p14:creationId xmlns:p14="http://schemas.microsoft.com/office/powerpoint/2010/main" val="1225205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10FD669A-C124-A8B0-434C-FA7BD64C7760}"/>
              </a:ext>
            </a:extLst>
          </p:cNvPr>
          <p:cNvPicPr>
            <a:picLocks noChangeAspect="1"/>
          </p:cNvPicPr>
          <p:nvPr/>
        </p:nvPicPr>
        <p:blipFill>
          <a:blip r:embed="rId3"/>
          <a:stretch>
            <a:fillRect/>
          </a:stretch>
        </p:blipFill>
        <p:spPr>
          <a:xfrm>
            <a:off x="9368636" y="55569"/>
            <a:ext cx="2280102" cy="1060796"/>
          </a:xfrm>
          <a:prstGeom prst="rect">
            <a:avLst/>
          </a:prstGeom>
        </p:spPr>
      </p:pic>
      <p:pic>
        <p:nvPicPr>
          <p:cNvPr id="4" name="Afbeelding 3">
            <a:extLst>
              <a:ext uri="{FF2B5EF4-FFF2-40B4-BE49-F238E27FC236}">
                <a16:creationId xmlns:a16="http://schemas.microsoft.com/office/drawing/2014/main" id="{7BEC2E80-8F75-2FC4-1990-654010B753E4}"/>
              </a:ext>
            </a:extLst>
          </p:cNvPr>
          <p:cNvPicPr>
            <a:picLocks noChangeAspect="1"/>
          </p:cNvPicPr>
          <p:nvPr/>
        </p:nvPicPr>
        <p:blipFill>
          <a:blip r:embed="rId4"/>
          <a:stretch>
            <a:fillRect/>
          </a:stretch>
        </p:blipFill>
        <p:spPr>
          <a:xfrm>
            <a:off x="1683313" y="960248"/>
            <a:ext cx="7524604" cy="5563215"/>
          </a:xfrm>
          <a:prstGeom prst="rect">
            <a:avLst/>
          </a:prstGeom>
        </p:spPr>
      </p:pic>
    </p:spTree>
    <p:extLst>
      <p:ext uri="{BB962C8B-B14F-4D97-AF65-F5344CB8AC3E}">
        <p14:creationId xmlns:p14="http://schemas.microsoft.com/office/powerpoint/2010/main" val="26422226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92D1ABB-BBF7-2142-BE83-1D22633CBE2D}"/>
              </a:ext>
            </a:extLst>
          </p:cNvPr>
          <p:cNvSpPr txBox="1"/>
          <p:nvPr/>
        </p:nvSpPr>
        <p:spPr>
          <a:xfrm>
            <a:off x="560654" y="1701985"/>
            <a:ext cx="7982645" cy="1107996"/>
          </a:xfrm>
          <a:prstGeom prst="rect">
            <a:avLst/>
          </a:prstGeom>
          <a:noFill/>
        </p:spPr>
        <p:txBody>
          <a:bodyPr wrap="square" rtlCol="0">
            <a:spAutoFit/>
          </a:bodyPr>
          <a:lstStyle/>
          <a:p>
            <a:r>
              <a:rPr lang="nl-NL" sz="4800" b="1" dirty="0">
                <a:solidFill>
                  <a:srgbClr val="D9222A"/>
                </a:solidFill>
              </a:rPr>
              <a:t>Het ACP-gesprek</a:t>
            </a:r>
          </a:p>
          <a:p>
            <a:endParaRPr lang="nl-NL" dirty="0"/>
          </a:p>
        </p:txBody>
      </p:sp>
      <p:sp>
        <p:nvSpPr>
          <p:cNvPr id="3" name="Tekstvak 2">
            <a:extLst>
              <a:ext uri="{FF2B5EF4-FFF2-40B4-BE49-F238E27FC236}">
                <a16:creationId xmlns:a16="http://schemas.microsoft.com/office/drawing/2014/main" id="{A0A79B8A-E436-6543-9F39-4D3E4333FE9E}"/>
              </a:ext>
            </a:extLst>
          </p:cNvPr>
          <p:cNvSpPr txBox="1"/>
          <p:nvPr/>
        </p:nvSpPr>
        <p:spPr>
          <a:xfrm>
            <a:off x="678426" y="2733774"/>
            <a:ext cx="7884896" cy="3108543"/>
          </a:xfrm>
          <a:prstGeom prst="rect">
            <a:avLst/>
          </a:prstGeom>
          <a:noFill/>
        </p:spPr>
        <p:txBody>
          <a:bodyPr wrap="square" rtlCol="0">
            <a:spAutoFit/>
          </a:bodyPr>
          <a:lstStyle/>
          <a:p>
            <a:r>
              <a:rPr lang="nl-NL" sz="2800" dirty="0">
                <a:solidFill>
                  <a:srgbClr val="174489"/>
                </a:solidFill>
              </a:rPr>
              <a:t>Advanced Care Planning:</a:t>
            </a:r>
          </a:p>
          <a:p>
            <a:endParaRPr lang="nl-NL" sz="2800" dirty="0">
              <a:solidFill>
                <a:srgbClr val="174489"/>
              </a:solidFill>
            </a:endParaRPr>
          </a:p>
          <a:p>
            <a:r>
              <a:rPr lang="nl-NL" sz="2800" dirty="0">
                <a:solidFill>
                  <a:srgbClr val="174489"/>
                </a:solidFill>
              </a:rPr>
              <a:t>Wensen/behoeften: - lichamelijk</a:t>
            </a:r>
          </a:p>
          <a:p>
            <a:r>
              <a:rPr lang="nl-NL" sz="2800" dirty="0">
                <a:solidFill>
                  <a:srgbClr val="174489"/>
                </a:solidFill>
              </a:rPr>
              <a:t>			   - psychologisch</a:t>
            </a:r>
          </a:p>
          <a:p>
            <a:r>
              <a:rPr lang="nl-NL" sz="2800" dirty="0">
                <a:solidFill>
                  <a:srgbClr val="174489"/>
                </a:solidFill>
              </a:rPr>
              <a:t>			   - sociaal</a:t>
            </a:r>
          </a:p>
          <a:p>
            <a:r>
              <a:rPr lang="nl-NL" sz="2800" dirty="0">
                <a:solidFill>
                  <a:srgbClr val="174489"/>
                </a:solidFill>
              </a:rPr>
              <a:t>			   - spiritueel</a:t>
            </a:r>
          </a:p>
          <a:p>
            <a:pPr marL="457200" indent="-457200">
              <a:buFontTx/>
              <a:buChar char="-"/>
            </a:pPr>
            <a:endParaRPr lang="nl-NL" sz="2800" dirty="0">
              <a:solidFill>
                <a:srgbClr val="174489"/>
              </a:solidFill>
            </a:endParaRPr>
          </a:p>
        </p:txBody>
      </p:sp>
      <p:pic>
        <p:nvPicPr>
          <p:cNvPr id="7" name="Afbeelding 6">
            <a:extLst>
              <a:ext uri="{FF2B5EF4-FFF2-40B4-BE49-F238E27FC236}">
                <a16:creationId xmlns:a16="http://schemas.microsoft.com/office/drawing/2014/main" id="{10FD669A-C124-A8B0-434C-FA7BD64C7760}"/>
              </a:ext>
            </a:extLst>
          </p:cNvPr>
          <p:cNvPicPr>
            <a:picLocks noChangeAspect="1"/>
          </p:cNvPicPr>
          <p:nvPr/>
        </p:nvPicPr>
        <p:blipFill>
          <a:blip r:embed="rId3"/>
          <a:stretch>
            <a:fillRect/>
          </a:stretch>
        </p:blipFill>
        <p:spPr>
          <a:xfrm>
            <a:off x="8886926" y="55569"/>
            <a:ext cx="2280102" cy="1060796"/>
          </a:xfrm>
          <a:prstGeom prst="rect">
            <a:avLst/>
          </a:prstGeom>
        </p:spPr>
      </p:pic>
    </p:spTree>
    <p:extLst>
      <p:ext uri="{BB962C8B-B14F-4D97-AF65-F5344CB8AC3E}">
        <p14:creationId xmlns:p14="http://schemas.microsoft.com/office/powerpoint/2010/main" val="3628191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92D1ABB-BBF7-2142-BE83-1D22633CBE2D}"/>
              </a:ext>
            </a:extLst>
          </p:cNvPr>
          <p:cNvSpPr txBox="1"/>
          <p:nvPr/>
        </p:nvSpPr>
        <p:spPr>
          <a:xfrm>
            <a:off x="560654" y="1701985"/>
            <a:ext cx="7982645" cy="1107996"/>
          </a:xfrm>
          <a:prstGeom prst="rect">
            <a:avLst/>
          </a:prstGeom>
          <a:noFill/>
        </p:spPr>
        <p:txBody>
          <a:bodyPr wrap="square" rtlCol="0">
            <a:spAutoFit/>
          </a:bodyPr>
          <a:lstStyle/>
          <a:p>
            <a:r>
              <a:rPr lang="nl-NL" sz="4800" b="1" dirty="0">
                <a:solidFill>
                  <a:srgbClr val="D9222A"/>
                </a:solidFill>
              </a:rPr>
              <a:t>Het ACP-gesprek</a:t>
            </a:r>
          </a:p>
          <a:p>
            <a:endParaRPr lang="nl-NL" dirty="0"/>
          </a:p>
        </p:txBody>
      </p:sp>
      <p:sp>
        <p:nvSpPr>
          <p:cNvPr id="3" name="Tekstvak 2">
            <a:extLst>
              <a:ext uri="{FF2B5EF4-FFF2-40B4-BE49-F238E27FC236}">
                <a16:creationId xmlns:a16="http://schemas.microsoft.com/office/drawing/2014/main" id="{A0A79B8A-E436-6543-9F39-4D3E4333FE9E}"/>
              </a:ext>
            </a:extLst>
          </p:cNvPr>
          <p:cNvSpPr txBox="1"/>
          <p:nvPr/>
        </p:nvSpPr>
        <p:spPr>
          <a:xfrm>
            <a:off x="648929" y="2733774"/>
            <a:ext cx="8347587" cy="4832092"/>
          </a:xfrm>
          <a:prstGeom prst="rect">
            <a:avLst/>
          </a:prstGeom>
          <a:noFill/>
        </p:spPr>
        <p:txBody>
          <a:bodyPr wrap="square" lIns="91440" tIns="45720" rIns="91440" bIns="45720" rtlCol="0" anchor="t">
            <a:spAutoFit/>
          </a:bodyPr>
          <a:lstStyle/>
          <a:p>
            <a:pPr marL="457200" indent="-457200">
              <a:buFont typeface="Wingdings" panose="05000000000000000000" pitchFamily="2" charset="2"/>
              <a:buChar char="è"/>
            </a:pPr>
            <a:r>
              <a:rPr lang="nl-NL" sz="2800" u="sng" dirty="0">
                <a:solidFill>
                  <a:srgbClr val="174489"/>
                </a:solidFill>
              </a:rPr>
              <a:t>Patiënt: </a:t>
            </a:r>
          </a:p>
          <a:p>
            <a:r>
              <a:rPr lang="nl-NL" sz="2800" dirty="0">
                <a:solidFill>
                  <a:srgbClr val="174489"/>
                </a:solidFill>
              </a:rPr>
              <a:t>Eigen regie</a:t>
            </a:r>
          </a:p>
          <a:p>
            <a:r>
              <a:rPr lang="nl-NL" sz="2800" dirty="0">
                <a:solidFill>
                  <a:srgbClr val="174489"/>
                </a:solidFill>
              </a:rPr>
              <a:t>Rust en zekerheid</a:t>
            </a:r>
          </a:p>
          <a:p>
            <a:r>
              <a:rPr lang="nl-NL" sz="2800" dirty="0">
                <a:solidFill>
                  <a:srgbClr val="174489"/>
                </a:solidFill>
              </a:rPr>
              <a:t>Bijdrage kwaliteit leven en sterven</a:t>
            </a:r>
          </a:p>
          <a:p>
            <a:endParaRPr lang="nl-NL" sz="2800" dirty="0">
              <a:solidFill>
                <a:srgbClr val="174489"/>
              </a:solidFill>
            </a:endParaRPr>
          </a:p>
          <a:p>
            <a:pPr marL="457200" indent="-457200">
              <a:buFont typeface="Wingdings" panose="05000000000000000000" pitchFamily="2" charset="2"/>
              <a:buChar char="è"/>
            </a:pPr>
            <a:r>
              <a:rPr lang="nl-NL" sz="2800" u="sng" dirty="0">
                <a:solidFill>
                  <a:srgbClr val="174489"/>
                </a:solidFill>
              </a:rPr>
              <a:t>Zorgverlener:</a:t>
            </a:r>
          </a:p>
          <a:p>
            <a:r>
              <a:rPr lang="nl-NL" sz="2800" dirty="0">
                <a:solidFill>
                  <a:srgbClr val="174489"/>
                </a:solidFill>
              </a:rPr>
              <a:t>Duidelijkheid afspraken</a:t>
            </a:r>
          </a:p>
          <a:p>
            <a:r>
              <a:rPr lang="nl-NL" sz="2800" dirty="0">
                <a:solidFill>
                  <a:srgbClr val="174489"/>
                </a:solidFill>
              </a:rPr>
              <a:t>Anticiperen toekomstige zorg</a:t>
            </a:r>
          </a:p>
          <a:p>
            <a:r>
              <a:rPr lang="nl-NL" sz="2800" dirty="0">
                <a:solidFill>
                  <a:srgbClr val="174489"/>
                </a:solidFill>
              </a:rPr>
              <a:t>Informatie uitwisselen tussen zorgverleners</a:t>
            </a:r>
          </a:p>
          <a:p>
            <a:endParaRPr lang="nl-NL" sz="2800" dirty="0">
              <a:solidFill>
                <a:srgbClr val="174489"/>
              </a:solidFill>
            </a:endParaRPr>
          </a:p>
          <a:p>
            <a:pPr marL="457200" indent="-457200">
              <a:buFontTx/>
              <a:buChar char="-"/>
            </a:pPr>
            <a:endParaRPr lang="nl-NL" sz="2800" dirty="0">
              <a:solidFill>
                <a:srgbClr val="174489"/>
              </a:solidFill>
            </a:endParaRPr>
          </a:p>
        </p:txBody>
      </p:sp>
      <p:pic>
        <p:nvPicPr>
          <p:cNvPr id="7" name="Afbeelding 6">
            <a:extLst>
              <a:ext uri="{FF2B5EF4-FFF2-40B4-BE49-F238E27FC236}">
                <a16:creationId xmlns:a16="http://schemas.microsoft.com/office/drawing/2014/main" id="{10FD669A-C124-A8B0-434C-FA7BD64C7760}"/>
              </a:ext>
            </a:extLst>
          </p:cNvPr>
          <p:cNvPicPr>
            <a:picLocks noChangeAspect="1"/>
          </p:cNvPicPr>
          <p:nvPr/>
        </p:nvPicPr>
        <p:blipFill>
          <a:blip r:embed="rId2"/>
          <a:stretch>
            <a:fillRect/>
          </a:stretch>
        </p:blipFill>
        <p:spPr>
          <a:xfrm>
            <a:off x="8886926" y="55569"/>
            <a:ext cx="2280102" cy="1060796"/>
          </a:xfrm>
          <a:prstGeom prst="rect">
            <a:avLst/>
          </a:prstGeom>
        </p:spPr>
      </p:pic>
    </p:spTree>
    <p:extLst>
      <p:ext uri="{BB962C8B-B14F-4D97-AF65-F5344CB8AC3E}">
        <p14:creationId xmlns:p14="http://schemas.microsoft.com/office/powerpoint/2010/main" val="152653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Kleurrijkheid, Graphics, creativiteit&#10;&#10;Automatisch gegenereerde beschrijving">
            <a:extLst>
              <a:ext uri="{FF2B5EF4-FFF2-40B4-BE49-F238E27FC236}">
                <a16:creationId xmlns:a16="http://schemas.microsoft.com/office/drawing/2014/main" id="{CD088F34-24A8-1542-077C-88A9219616D9}"/>
              </a:ext>
            </a:extLst>
          </p:cNvPr>
          <p:cNvPicPr>
            <a:picLocks noChangeAspect="1"/>
          </p:cNvPicPr>
          <p:nvPr/>
        </p:nvPicPr>
        <p:blipFill rotWithShape="1">
          <a:blip r:embed="rId2"/>
          <a:srcRect t="2246" r="20438" b="33269"/>
          <a:stretch/>
        </p:blipFill>
        <p:spPr>
          <a:xfrm>
            <a:off x="3730595" y="0"/>
            <a:ext cx="8461405" cy="6858000"/>
          </a:xfrm>
          <a:prstGeom prst="rect">
            <a:avLst/>
          </a:prstGeom>
        </p:spPr>
      </p:pic>
      <p:pic>
        <p:nvPicPr>
          <p:cNvPr id="7" name="Afbeelding 6" descr="Afbeelding met Graphics, grafische vormgeving, schermopname, Kleurrijkheid&#10;&#10;Automatisch gegenereerde beschrijving">
            <a:extLst>
              <a:ext uri="{FF2B5EF4-FFF2-40B4-BE49-F238E27FC236}">
                <a16:creationId xmlns:a16="http://schemas.microsoft.com/office/drawing/2014/main" id="{6A35331B-6D62-8222-7974-1A447E26B19F}"/>
              </a:ext>
            </a:extLst>
          </p:cNvPr>
          <p:cNvPicPr>
            <a:picLocks noChangeAspect="1"/>
          </p:cNvPicPr>
          <p:nvPr/>
        </p:nvPicPr>
        <p:blipFill>
          <a:blip r:embed="rId3"/>
          <a:stretch>
            <a:fillRect/>
          </a:stretch>
        </p:blipFill>
        <p:spPr>
          <a:xfrm>
            <a:off x="632702" y="433795"/>
            <a:ext cx="4485137" cy="2664407"/>
          </a:xfrm>
          <a:prstGeom prst="rect">
            <a:avLst/>
          </a:prstGeom>
        </p:spPr>
      </p:pic>
      <p:sp>
        <p:nvSpPr>
          <p:cNvPr id="9" name="Rechthoek 8">
            <a:extLst>
              <a:ext uri="{FF2B5EF4-FFF2-40B4-BE49-F238E27FC236}">
                <a16:creationId xmlns:a16="http://schemas.microsoft.com/office/drawing/2014/main" id="{F49A092E-F6FB-DF13-31F6-76E34B5001A8}"/>
              </a:ext>
            </a:extLst>
          </p:cNvPr>
          <p:cNvSpPr/>
          <p:nvPr/>
        </p:nvSpPr>
        <p:spPr>
          <a:xfrm>
            <a:off x="0" y="4334933"/>
            <a:ext cx="8982635" cy="1879600"/>
          </a:xfrm>
          <a:prstGeom prst="rect">
            <a:avLst/>
          </a:prstGeom>
          <a:solidFill>
            <a:schemeClr val="bg1">
              <a:alpha val="4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8C1A1E5F-32A5-B462-4B39-F8418ADD25C8}"/>
              </a:ext>
            </a:extLst>
          </p:cNvPr>
          <p:cNvSpPr>
            <a:spLocks noGrp="1"/>
          </p:cNvSpPr>
          <p:nvPr>
            <p:ph type="ctrTitle"/>
          </p:nvPr>
        </p:nvSpPr>
        <p:spPr>
          <a:xfrm>
            <a:off x="445477" y="2560171"/>
            <a:ext cx="10152184" cy="2387600"/>
          </a:xfrm>
        </p:spPr>
        <p:txBody>
          <a:bodyPr>
            <a:normAutofit/>
          </a:bodyPr>
          <a:lstStyle/>
          <a:p>
            <a:pPr algn="l"/>
            <a:r>
              <a:rPr lang="nl-NL" sz="5400" b="1" dirty="0">
                <a:solidFill>
                  <a:schemeClr val="accent1">
                    <a:lumMod val="50000"/>
                  </a:schemeClr>
                </a:solidFill>
                <a:latin typeface="Calibri" panose="020F0502020204030204" pitchFamily="34" charset="0"/>
                <a:cs typeface="Calibri" panose="020F0502020204030204" pitchFamily="34" charset="0"/>
              </a:rPr>
              <a:t>Sterven op je eigen manier</a:t>
            </a:r>
            <a:br>
              <a:rPr lang="nl-NL" sz="5400" b="1" dirty="0">
                <a:solidFill>
                  <a:schemeClr val="accent1">
                    <a:lumMod val="50000"/>
                  </a:schemeClr>
                </a:solidFill>
                <a:latin typeface="Calibri" panose="020F0502020204030204" pitchFamily="34" charset="0"/>
                <a:cs typeface="Calibri" panose="020F0502020204030204" pitchFamily="34" charset="0"/>
              </a:rPr>
            </a:br>
            <a:r>
              <a:rPr lang="nl-NL" sz="2400" dirty="0">
                <a:solidFill>
                  <a:schemeClr val="accent1">
                    <a:lumMod val="50000"/>
                  </a:schemeClr>
                </a:solidFill>
                <a:latin typeface="Calibri" panose="020F0502020204030204" pitchFamily="34" charset="0"/>
                <a:cs typeface="Calibri" panose="020F0502020204030204" pitchFamily="34" charset="0"/>
              </a:rPr>
              <a:t>Dirk van der Wedden</a:t>
            </a:r>
            <a:endParaRPr lang="nl-NL" sz="5400" b="1" dirty="0">
              <a:solidFill>
                <a:schemeClr val="accent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34113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A747B-3A8D-2487-A3B6-92EF1236CCAC}"/>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118DC79A-BE92-04B8-D443-1216FB525DB6}"/>
              </a:ext>
            </a:extLst>
          </p:cNvPr>
          <p:cNvSpPr txBox="1"/>
          <p:nvPr/>
        </p:nvSpPr>
        <p:spPr>
          <a:xfrm>
            <a:off x="560654" y="1701985"/>
            <a:ext cx="7982645" cy="1107996"/>
          </a:xfrm>
          <a:prstGeom prst="rect">
            <a:avLst/>
          </a:prstGeom>
          <a:noFill/>
        </p:spPr>
        <p:txBody>
          <a:bodyPr wrap="square" rtlCol="0">
            <a:spAutoFit/>
          </a:bodyPr>
          <a:lstStyle/>
          <a:p>
            <a:r>
              <a:rPr lang="nl-NL" sz="4800" b="1" dirty="0">
                <a:solidFill>
                  <a:srgbClr val="D9222A"/>
                </a:solidFill>
              </a:rPr>
              <a:t>Het ACP-gesprek</a:t>
            </a:r>
          </a:p>
          <a:p>
            <a:endParaRPr lang="nl-NL" dirty="0"/>
          </a:p>
        </p:txBody>
      </p:sp>
      <p:sp>
        <p:nvSpPr>
          <p:cNvPr id="3" name="Tekstvak 2">
            <a:extLst>
              <a:ext uri="{FF2B5EF4-FFF2-40B4-BE49-F238E27FC236}">
                <a16:creationId xmlns:a16="http://schemas.microsoft.com/office/drawing/2014/main" id="{F49E5FEF-9208-C595-6725-FC799002D8FE}"/>
              </a:ext>
            </a:extLst>
          </p:cNvPr>
          <p:cNvSpPr txBox="1"/>
          <p:nvPr/>
        </p:nvSpPr>
        <p:spPr>
          <a:xfrm>
            <a:off x="668594" y="2733774"/>
            <a:ext cx="7894728" cy="2677656"/>
          </a:xfrm>
          <a:prstGeom prst="rect">
            <a:avLst/>
          </a:prstGeom>
          <a:noFill/>
        </p:spPr>
        <p:txBody>
          <a:bodyPr wrap="square" rtlCol="0">
            <a:spAutoFit/>
          </a:bodyPr>
          <a:lstStyle/>
          <a:p>
            <a:pPr marL="457200" indent="-457200">
              <a:buFont typeface="Arial" panose="020B0604020202020204" pitchFamily="34" charset="0"/>
              <a:buChar char="•"/>
            </a:pPr>
            <a:r>
              <a:rPr lang="nl-NL" sz="2800" dirty="0">
                <a:solidFill>
                  <a:srgbClr val="174489"/>
                </a:solidFill>
              </a:rPr>
              <a:t>Reanimatie</a:t>
            </a:r>
          </a:p>
          <a:p>
            <a:pPr marL="457200" indent="-457200">
              <a:buFont typeface="Arial" panose="020B0604020202020204" pitchFamily="34" charset="0"/>
              <a:buChar char="•"/>
            </a:pPr>
            <a:r>
              <a:rPr lang="nl-NL" sz="2800" dirty="0">
                <a:solidFill>
                  <a:srgbClr val="174489"/>
                </a:solidFill>
              </a:rPr>
              <a:t>Intensive Care</a:t>
            </a:r>
          </a:p>
          <a:p>
            <a:pPr marL="457200" indent="-457200">
              <a:buFont typeface="Arial" panose="020B0604020202020204" pitchFamily="34" charset="0"/>
              <a:buChar char="•"/>
            </a:pPr>
            <a:r>
              <a:rPr lang="nl-NL" sz="2800" dirty="0">
                <a:solidFill>
                  <a:srgbClr val="174489"/>
                </a:solidFill>
              </a:rPr>
              <a:t>Ziekenhuis</a:t>
            </a:r>
          </a:p>
          <a:p>
            <a:pPr marL="457200" indent="-457200">
              <a:buFont typeface="Arial" panose="020B0604020202020204" pitchFamily="34" charset="0"/>
              <a:buChar char="•"/>
            </a:pPr>
            <a:r>
              <a:rPr lang="nl-NL" sz="2800" dirty="0">
                <a:solidFill>
                  <a:srgbClr val="174489"/>
                </a:solidFill>
              </a:rPr>
              <a:t>Antibiotica /andere medicatie</a:t>
            </a:r>
          </a:p>
          <a:p>
            <a:pPr marL="457200" indent="-457200">
              <a:buFont typeface="Arial" panose="020B0604020202020204" pitchFamily="34" charset="0"/>
              <a:buChar char="•"/>
            </a:pPr>
            <a:endParaRPr lang="nl-NL" sz="2800" dirty="0">
              <a:solidFill>
                <a:srgbClr val="174489"/>
              </a:solidFill>
            </a:endParaRPr>
          </a:p>
          <a:p>
            <a:r>
              <a:rPr lang="nl-NL" sz="2800" dirty="0">
                <a:solidFill>
                  <a:srgbClr val="174489"/>
                </a:solidFill>
              </a:rPr>
              <a:t>-&gt; Voorkomt onnodige zorg!</a:t>
            </a:r>
          </a:p>
        </p:txBody>
      </p:sp>
      <p:pic>
        <p:nvPicPr>
          <p:cNvPr id="7" name="Afbeelding 6">
            <a:extLst>
              <a:ext uri="{FF2B5EF4-FFF2-40B4-BE49-F238E27FC236}">
                <a16:creationId xmlns:a16="http://schemas.microsoft.com/office/drawing/2014/main" id="{F4E6DC2C-16A9-19F4-E492-9CBD3D9DFFDD}"/>
              </a:ext>
            </a:extLst>
          </p:cNvPr>
          <p:cNvPicPr>
            <a:picLocks noChangeAspect="1"/>
          </p:cNvPicPr>
          <p:nvPr/>
        </p:nvPicPr>
        <p:blipFill>
          <a:blip r:embed="rId3"/>
          <a:stretch>
            <a:fillRect/>
          </a:stretch>
        </p:blipFill>
        <p:spPr>
          <a:xfrm>
            <a:off x="8886926" y="55569"/>
            <a:ext cx="2280102" cy="1060796"/>
          </a:xfrm>
          <a:prstGeom prst="rect">
            <a:avLst/>
          </a:prstGeom>
        </p:spPr>
      </p:pic>
    </p:spTree>
    <p:extLst>
      <p:ext uri="{BB962C8B-B14F-4D97-AF65-F5344CB8AC3E}">
        <p14:creationId xmlns:p14="http://schemas.microsoft.com/office/powerpoint/2010/main" val="1820749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92D1ABB-BBF7-2142-BE83-1D22633CBE2D}"/>
              </a:ext>
            </a:extLst>
          </p:cNvPr>
          <p:cNvSpPr txBox="1"/>
          <p:nvPr/>
        </p:nvSpPr>
        <p:spPr>
          <a:xfrm>
            <a:off x="3024156" y="2505670"/>
            <a:ext cx="9293350" cy="1846659"/>
          </a:xfrm>
          <a:prstGeom prst="rect">
            <a:avLst/>
          </a:prstGeom>
          <a:noFill/>
        </p:spPr>
        <p:txBody>
          <a:bodyPr wrap="square" rtlCol="0">
            <a:spAutoFit/>
          </a:bodyPr>
          <a:lstStyle/>
          <a:p>
            <a:r>
              <a:rPr lang="nl-NL" sz="9600" b="1" dirty="0">
                <a:solidFill>
                  <a:srgbClr val="D9222A"/>
                </a:solidFill>
              </a:rPr>
              <a:t>PAUZE</a:t>
            </a:r>
          </a:p>
          <a:p>
            <a:endParaRPr lang="nl-NL" dirty="0"/>
          </a:p>
        </p:txBody>
      </p:sp>
      <p:pic>
        <p:nvPicPr>
          <p:cNvPr id="7" name="Afbeelding 6">
            <a:extLst>
              <a:ext uri="{FF2B5EF4-FFF2-40B4-BE49-F238E27FC236}">
                <a16:creationId xmlns:a16="http://schemas.microsoft.com/office/drawing/2014/main" id="{10FD669A-C124-A8B0-434C-FA7BD64C7760}"/>
              </a:ext>
            </a:extLst>
          </p:cNvPr>
          <p:cNvPicPr>
            <a:picLocks noChangeAspect="1"/>
          </p:cNvPicPr>
          <p:nvPr/>
        </p:nvPicPr>
        <p:blipFill>
          <a:blip r:embed="rId2"/>
          <a:stretch>
            <a:fillRect/>
          </a:stretch>
        </p:blipFill>
        <p:spPr>
          <a:xfrm>
            <a:off x="8886926" y="55569"/>
            <a:ext cx="2280102" cy="1060796"/>
          </a:xfrm>
          <a:prstGeom prst="rect">
            <a:avLst/>
          </a:prstGeom>
        </p:spPr>
      </p:pic>
    </p:spTree>
    <p:extLst>
      <p:ext uri="{BB962C8B-B14F-4D97-AF65-F5344CB8AC3E}">
        <p14:creationId xmlns:p14="http://schemas.microsoft.com/office/powerpoint/2010/main" val="8325188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10FD669A-C124-A8B0-434C-FA7BD64C7760}"/>
              </a:ext>
            </a:extLst>
          </p:cNvPr>
          <p:cNvPicPr>
            <a:picLocks noChangeAspect="1"/>
          </p:cNvPicPr>
          <p:nvPr/>
        </p:nvPicPr>
        <p:blipFill>
          <a:blip r:embed="rId2"/>
          <a:stretch>
            <a:fillRect/>
          </a:stretch>
        </p:blipFill>
        <p:spPr>
          <a:xfrm>
            <a:off x="8886926" y="55569"/>
            <a:ext cx="2280102" cy="1060796"/>
          </a:xfrm>
          <a:prstGeom prst="rect">
            <a:avLst/>
          </a:prstGeom>
        </p:spPr>
      </p:pic>
      <p:pic>
        <p:nvPicPr>
          <p:cNvPr id="4" name="Afbeelding 3">
            <a:extLst>
              <a:ext uri="{FF2B5EF4-FFF2-40B4-BE49-F238E27FC236}">
                <a16:creationId xmlns:a16="http://schemas.microsoft.com/office/drawing/2014/main" id="{B8EBDB67-4CFF-74F0-F995-28EF1B9D9E19}"/>
              </a:ext>
            </a:extLst>
          </p:cNvPr>
          <p:cNvPicPr>
            <a:picLocks noChangeAspect="1"/>
          </p:cNvPicPr>
          <p:nvPr/>
        </p:nvPicPr>
        <p:blipFill>
          <a:blip r:embed="rId3"/>
          <a:stretch>
            <a:fillRect/>
          </a:stretch>
        </p:blipFill>
        <p:spPr>
          <a:xfrm>
            <a:off x="2743200" y="1070201"/>
            <a:ext cx="5654996" cy="5661231"/>
          </a:xfrm>
          <a:prstGeom prst="rect">
            <a:avLst/>
          </a:prstGeom>
        </p:spPr>
      </p:pic>
    </p:spTree>
    <p:extLst>
      <p:ext uri="{BB962C8B-B14F-4D97-AF65-F5344CB8AC3E}">
        <p14:creationId xmlns:p14="http://schemas.microsoft.com/office/powerpoint/2010/main" val="18559217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92D1ABB-BBF7-2142-BE83-1D22633CBE2D}"/>
              </a:ext>
            </a:extLst>
          </p:cNvPr>
          <p:cNvSpPr txBox="1"/>
          <p:nvPr/>
        </p:nvSpPr>
        <p:spPr>
          <a:xfrm>
            <a:off x="560654" y="1701985"/>
            <a:ext cx="11487911" cy="1107996"/>
          </a:xfrm>
          <a:prstGeom prst="rect">
            <a:avLst/>
          </a:prstGeom>
          <a:noFill/>
        </p:spPr>
        <p:txBody>
          <a:bodyPr wrap="square" rtlCol="0">
            <a:spAutoFit/>
          </a:bodyPr>
          <a:lstStyle/>
          <a:p>
            <a:r>
              <a:rPr lang="nl-NL" sz="4800" b="1" dirty="0">
                <a:solidFill>
                  <a:srgbClr val="D9222A"/>
                </a:solidFill>
              </a:rPr>
              <a:t>Palliatieve zorg: wat zijn de mogelijkheden</a:t>
            </a:r>
          </a:p>
          <a:p>
            <a:endParaRPr lang="nl-NL" dirty="0"/>
          </a:p>
        </p:txBody>
      </p:sp>
      <p:sp>
        <p:nvSpPr>
          <p:cNvPr id="3" name="Tekstvak 2">
            <a:extLst>
              <a:ext uri="{FF2B5EF4-FFF2-40B4-BE49-F238E27FC236}">
                <a16:creationId xmlns:a16="http://schemas.microsoft.com/office/drawing/2014/main" id="{A0A79B8A-E436-6543-9F39-4D3E4333FE9E}"/>
              </a:ext>
            </a:extLst>
          </p:cNvPr>
          <p:cNvSpPr txBox="1"/>
          <p:nvPr/>
        </p:nvSpPr>
        <p:spPr>
          <a:xfrm>
            <a:off x="678427" y="2733774"/>
            <a:ext cx="8852848" cy="3108543"/>
          </a:xfrm>
          <a:prstGeom prst="rect">
            <a:avLst/>
          </a:prstGeom>
          <a:noFill/>
        </p:spPr>
        <p:txBody>
          <a:bodyPr wrap="square" rtlCol="0">
            <a:spAutoFit/>
          </a:bodyPr>
          <a:lstStyle/>
          <a:p>
            <a:r>
              <a:rPr lang="nl-NL" sz="2800" dirty="0">
                <a:solidFill>
                  <a:schemeClr val="accent1">
                    <a:lumMod val="75000"/>
                  </a:schemeClr>
                </a:solidFill>
              </a:rPr>
              <a:t>Doel: kwaliteit van leven zoveel mogelijk behouden </a:t>
            </a:r>
          </a:p>
          <a:p>
            <a:endParaRPr lang="nl-NL" sz="2800" dirty="0">
              <a:solidFill>
                <a:schemeClr val="accent1">
                  <a:lumMod val="75000"/>
                </a:schemeClr>
              </a:solidFill>
            </a:endParaRPr>
          </a:p>
          <a:p>
            <a:pPr marL="457200" indent="-457200">
              <a:buFont typeface="Wingdings" panose="05000000000000000000" pitchFamily="2" charset="2"/>
              <a:buChar char="Ø"/>
            </a:pPr>
            <a:r>
              <a:rPr lang="nl-NL" sz="2800" dirty="0">
                <a:solidFill>
                  <a:schemeClr val="accent1">
                    <a:lumMod val="75000"/>
                  </a:schemeClr>
                </a:solidFill>
              </a:rPr>
              <a:t>Behandelen van symptomen </a:t>
            </a:r>
          </a:p>
          <a:p>
            <a:pPr marL="457200" indent="-457200">
              <a:buFont typeface="Wingdings" panose="05000000000000000000" pitchFamily="2" charset="2"/>
              <a:buChar char="Ø"/>
            </a:pPr>
            <a:r>
              <a:rPr lang="nl-NL" sz="2800" dirty="0">
                <a:solidFill>
                  <a:schemeClr val="accent1">
                    <a:lumMod val="75000"/>
                  </a:schemeClr>
                </a:solidFill>
              </a:rPr>
              <a:t>Bespreken hoe de komende tijd er uit kan komen te zien</a:t>
            </a:r>
          </a:p>
          <a:p>
            <a:pPr marL="457200" indent="-457200">
              <a:buFont typeface="Wingdings" panose="05000000000000000000" pitchFamily="2" charset="2"/>
              <a:buChar char="Ø"/>
            </a:pPr>
            <a:r>
              <a:rPr lang="nl-NL" sz="2800" dirty="0">
                <a:solidFill>
                  <a:schemeClr val="accent1">
                    <a:lumMod val="75000"/>
                  </a:schemeClr>
                </a:solidFill>
              </a:rPr>
              <a:t>Signaleren waar behoeftes liggen (fysiek, mentaal)</a:t>
            </a:r>
          </a:p>
          <a:p>
            <a:pPr marL="457200" indent="-457200">
              <a:buFont typeface="Wingdings" panose="05000000000000000000" pitchFamily="2" charset="2"/>
              <a:buChar char="Ø"/>
            </a:pPr>
            <a:r>
              <a:rPr lang="nl-NL" sz="2800" dirty="0">
                <a:solidFill>
                  <a:schemeClr val="accent1">
                    <a:lumMod val="75000"/>
                  </a:schemeClr>
                </a:solidFill>
              </a:rPr>
              <a:t>Samenwerking met thuiszorg, specialistisch team, etc. </a:t>
            </a:r>
          </a:p>
          <a:p>
            <a:pPr marL="457200" indent="-457200">
              <a:buFont typeface="Wingdings" panose="05000000000000000000" pitchFamily="2" charset="2"/>
              <a:buChar char="Ø"/>
            </a:pPr>
            <a:endParaRPr lang="nl-NL" sz="2800" dirty="0">
              <a:solidFill>
                <a:schemeClr val="accent1">
                  <a:lumMod val="75000"/>
                </a:schemeClr>
              </a:solidFill>
            </a:endParaRPr>
          </a:p>
        </p:txBody>
      </p:sp>
      <p:pic>
        <p:nvPicPr>
          <p:cNvPr id="7" name="Afbeelding 6">
            <a:extLst>
              <a:ext uri="{FF2B5EF4-FFF2-40B4-BE49-F238E27FC236}">
                <a16:creationId xmlns:a16="http://schemas.microsoft.com/office/drawing/2014/main" id="{10FD669A-C124-A8B0-434C-FA7BD64C7760}"/>
              </a:ext>
            </a:extLst>
          </p:cNvPr>
          <p:cNvPicPr>
            <a:picLocks noChangeAspect="1"/>
          </p:cNvPicPr>
          <p:nvPr/>
        </p:nvPicPr>
        <p:blipFill>
          <a:blip r:embed="rId3"/>
          <a:stretch>
            <a:fillRect/>
          </a:stretch>
        </p:blipFill>
        <p:spPr>
          <a:xfrm>
            <a:off x="8886926" y="55569"/>
            <a:ext cx="2280102" cy="1060796"/>
          </a:xfrm>
          <a:prstGeom prst="rect">
            <a:avLst/>
          </a:prstGeom>
        </p:spPr>
      </p:pic>
    </p:spTree>
    <p:extLst>
      <p:ext uri="{BB962C8B-B14F-4D97-AF65-F5344CB8AC3E}">
        <p14:creationId xmlns:p14="http://schemas.microsoft.com/office/powerpoint/2010/main" val="21469335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B0A90-8585-B28C-B8FD-0655E5B19542}"/>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2B57D78A-2008-3F2A-F6CF-6DD30ACFAB7E}"/>
              </a:ext>
            </a:extLst>
          </p:cNvPr>
          <p:cNvSpPr txBox="1"/>
          <p:nvPr/>
        </p:nvSpPr>
        <p:spPr>
          <a:xfrm>
            <a:off x="560654" y="1701985"/>
            <a:ext cx="11487911" cy="1107996"/>
          </a:xfrm>
          <a:prstGeom prst="rect">
            <a:avLst/>
          </a:prstGeom>
          <a:noFill/>
        </p:spPr>
        <p:txBody>
          <a:bodyPr wrap="square" rtlCol="0">
            <a:spAutoFit/>
          </a:bodyPr>
          <a:lstStyle/>
          <a:p>
            <a:r>
              <a:rPr lang="nl-NL" sz="4800" b="1" dirty="0">
                <a:solidFill>
                  <a:srgbClr val="D9222A"/>
                </a:solidFill>
              </a:rPr>
              <a:t>Palliatieve sedatie</a:t>
            </a:r>
          </a:p>
          <a:p>
            <a:endParaRPr lang="nl-NL" dirty="0"/>
          </a:p>
        </p:txBody>
      </p:sp>
      <p:sp>
        <p:nvSpPr>
          <p:cNvPr id="3" name="Tekstvak 2">
            <a:extLst>
              <a:ext uri="{FF2B5EF4-FFF2-40B4-BE49-F238E27FC236}">
                <a16:creationId xmlns:a16="http://schemas.microsoft.com/office/drawing/2014/main" id="{8AA9E2FB-6DE3-D4E8-E8DE-6F4904690EEF}"/>
              </a:ext>
            </a:extLst>
          </p:cNvPr>
          <p:cNvSpPr txBox="1"/>
          <p:nvPr/>
        </p:nvSpPr>
        <p:spPr>
          <a:xfrm>
            <a:off x="678426" y="2733774"/>
            <a:ext cx="10488601" cy="3108543"/>
          </a:xfrm>
          <a:prstGeom prst="rect">
            <a:avLst/>
          </a:prstGeom>
          <a:noFill/>
        </p:spPr>
        <p:txBody>
          <a:bodyPr wrap="square" rtlCol="0">
            <a:spAutoFit/>
          </a:bodyPr>
          <a:lstStyle/>
          <a:p>
            <a:r>
              <a:rPr lang="nl-NL" sz="2800" dirty="0">
                <a:solidFill>
                  <a:schemeClr val="accent1">
                    <a:lumMod val="75000"/>
                  </a:schemeClr>
                </a:solidFill>
              </a:rPr>
              <a:t>Het opzettelijk verlagen van het bewustzijn </a:t>
            </a:r>
            <a:r>
              <a:rPr lang="nl-NL" sz="2800" dirty="0">
                <a:solidFill>
                  <a:schemeClr val="accent1">
                    <a:lumMod val="75000"/>
                  </a:schemeClr>
                </a:solidFill>
                <a:ea typeface="Calibri Light"/>
                <a:cs typeface="Calibri Light"/>
              </a:rPr>
              <a:t>in de laatste levensfase, met als doel het lijden van de patiënt te verlichten.  </a:t>
            </a:r>
          </a:p>
          <a:p>
            <a:endParaRPr lang="nl-NL" sz="2800" dirty="0">
              <a:solidFill>
                <a:schemeClr val="accent1">
                  <a:lumMod val="75000"/>
                </a:schemeClr>
              </a:solidFill>
              <a:ea typeface="Calibri Light"/>
              <a:cs typeface="Calibri Light"/>
            </a:endParaRPr>
          </a:p>
          <a:p>
            <a:r>
              <a:rPr lang="nl-NL" sz="2800" dirty="0">
                <a:solidFill>
                  <a:schemeClr val="accent1">
                    <a:lumMod val="75000"/>
                  </a:schemeClr>
                </a:solidFill>
                <a:ea typeface="Calibri Light"/>
                <a:cs typeface="Calibri Light"/>
              </a:rPr>
              <a:t>Ondraaglijk lijden door één of meer ernstige symptomen die onbehandelbaar (= refractair) zijn. </a:t>
            </a:r>
          </a:p>
          <a:p>
            <a:r>
              <a:rPr lang="nl-NL" sz="2800" dirty="0">
                <a:solidFill>
                  <a:schemeClr val="accent1">
                    <a:lumMod val="75000"/>
                  </a:schemeClr>
                </a:solidFill>
              </a:rPr>
              <a:t>  </a:t>
            </a:r>
          </a:p>
          <a:p>
            <a:pPr marL="457200" indent="-457200">
              <a:buFont typeface="Wingdings" panose="05000000000000000000" pitchFamily="2" charset="2"/>
              <a:buChar char="Ø"/>
            </a:pPr>
            <a:endParaRPr lang="nl-NL" sz="2800" dirty="0">
              <a:solidFill>
                <a:schemeClr val="accent1">
                  <a:lumMod val="75000"/>
                </a:schemeClr>
              </a:solidFill>
            </a:endParaRPr>
          </a:p>
        </p:txBody>
      </p:sp>
      <p:pic>
        <p:nvPicPr>
          <p:cNvPr id="7" name="Afbeelding 6">
            <a:extLst>
              <a:ext uri="{FF2B5EF4-FFF2-40B4-BE49-F238E27FC236}">
                <a16:creationId xmlns:a16="http://schemas.microsoft.com/office/drawing/2014/main" id="{420F3AD1-8DAC-8B00-2531-2F02D45B1154}"/>
              </a:ext>
            </a:extLst>
          </p:cNvPr>
          <p:cNvPicPr>
            <a:picLocks noChangeAspect="1"/>
          </p:cNvPicPr>
          <p:nvPr/>
        </p:nvPicPr>
        <p:blipFill>
          <a:blip r:embed="rId3"/>
          <a:stretch>
            <a:fillRect/>
          </a:stretch>
        </p:blipFill>
        <p:spPr>
          <a:xfrm>
            <a:off x="8886926" y="55569"/>
            <a:ext cx="2280102" cy="1060796"/>
          </a:xfrm>
          <a:prstGeom prst="rect">
            <a:avLst/>
          </a:prstGeom>
        </p:spPr>
      </p:pic>
    </p:spTree>
    <p:extLst>
      <p:ext uri="{BB962C8B-B14F-4D97-AF65-F5344CB8AC3E}">
        <p14:creationId xmlns:p14="http://schemas.microsoft.com/office/powerpoint/2010/main" val="10445739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CD664-8278-E92D-CA51-8C90C68F4FDA}"/>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A141C1AE-5702-1550-065A-353FE453E656}"/>
              </a:ext>
            </a:extLst>
          </p:cNvPr>
          <p:cNvSpPr txBox="1"/>
          <p:nvPr/>
        </p:nvSpPr>
        <p:spPr>
          <a:xfrm>
            <a:off x="560654" y="1701985"/>
            <a:ext cx="11487911" cy="1107996"/>
          </a:xfrm>
          <a:prstGeom prst="rect">
            <a:avLst/>
          </a:prstGeom>
          <a:noFill/>
        </p:spPr>
        <p:txBody>
          <a:bodyPr wrap="square" rtlCol="0">
            <a:spAutoFit/>
          </a:bodyPr>
          <a:lstStyle/>
          <a:p>
            <a:r>
              <a:rPr lang="nl-NL" sz="4800" b="1" dirty="0">
                <a:solidFill>
                  <a:srgbClr val="D9222A"/>
                </a:solidFill>
              </a:rPr>
              <a:t>Palliatieve sedatie</a:t>
            </a:r>
          </a:p>
          <a:p>
            <a:endParaRPr lang="nl-NL" dirty="0"/>
          </a:p>
        </p:txBody>
      </p:sp>
      <p:sp>
        <p:nvSpPr>
          <p:cNvPr id="3" name="Tekstvak 2">
            <a:extLst>
              <a:ext uri="{FF2B5EF4-FFF2-40B4-BE49-F238E27FC236}">
                <a16:creationId xmlns:a16="http://schemas.microsoft.com/office/drawing/2014/main" id="{BF57F02C-ED10-DCAF-AACC-39662CD9043F}"/>
              </a:ext>
            </a:extLst>
          </p:cNvPr>
          <p:cNvSpPr txBox="1"/>
          <p:nvPr/>
        </p:nvSpPr>
        <p:spPr>
          <a:xfrm>
            <a:off x="678427" y="2733774"/>
            <a:ext cx="8852848" cy="3970318"/>
          </a:xfrm>
          <a:prstGeom prst="rect">
            <a:avLst/>
          </a:prstGeom>
          <a:noFill/>
        </p:spPr>
        <p:txBody>
          <a:bodyPr wrap="square" rtlCol="0">
            <a:spAutoFit/>
          </a:bodyPr>
          <a:lstStyle/>
          <a:p>
            <a:pPr marL="457200" indent="-457200">
              <a:buFont typeface="Arial" panose="020B0604020202020204" pitchFamily="34" charset="0"/>
              <a:buChar char="•"/>
            </a:pPr>
            <a:r>
              <a:rPr lang="nl-NL" sz="2800" dirty="0">
                <a:solidFill>
                  <a:srgbClr val="174489"/>
                </a:solidFill>
              </a:rPr>
              <a:t>Levensverwachting &lt; 2 weken </a:t>
            </a:r>
          </a:p>
          <a:p>
            <a:pPr marL="457200" indent="-457200">
              <a:buFont typeface="Arial" panose="020B0604020202020204" pitchFamily="34" charset="0"/>
              <a:buChar char="•"/>
            </a:pPr>
            <a:r>
              <a:rPr lang="nl-NL" sz="2800" dirty="0">
                <a:solidFill>
                  <a:srgbClr val="174489"/>
                </a:solidFill>
              </a:rPr>
              <a:t>Refractair symptoom  </a:t>
            </a:r>
          </a:p>
          <a:p>
            <a:pPr marL="457200" indent="-457200">
              <a:buFont typeface="Arial" panose="020B0604020202020204" pitchFamily="34" charset="0"/>
              <a:buChar char="•"/>
            </a:pPr>
            <a:r>
              <a:rPr lang="nl-NL" sz="2800" dirty="0">
                <a:solidFill>
                  <a:srgbClr val="174489"/>
                </a:solidFill>
              </a:rPr>
              <a:t>NIET </a:t>
            </a:r>
            <a:r>
              <a:rPr lang="nl-NL" sz="2800" dirty="0" err="1">
                <a:solidFill>
                  <a:srgbClr val="174489"/>
                </a:solidFill>
              </a:rPr>
              <a:t>levensverkortend</a:t>
            </a:r>
            <a:r>
              <a:rPr lang="nl-NL" sz="2800" dirty="0">
                <a:solidFill>
                  <a:srgbClr val="174489"/>
                </a:solidFill>
              </a:rPr>
              <a:t>  </a:t>
            </a:r>
          </a:p>
          <a:p>
            <a:pPr marL="457200" indent="-457200">
              <a:buFont typeface="Arial" panose="020B0604020202020204" pitchFamily="34" charset="0"/>
              <a:buChar char="•"/>
            </a:pPr>
            <a:r>
              <a:rPr lang="nl-NL" sz="2800" dirty="0">
                <a:solidFill>
                  <a:srgbClr val="174489"/>
                </a:solidFill>
              </a:rPr>
              <a:t>Normaal medisch handelen  </a:t>
            </a:r>
          </a:p>
          <a:p>
            <a:pPr marL="457200" indent="-457200">
              <a:buFont typeface="Arial" panose="020B0604020202020204" pitchFamily="34" charset="0"/>
              <a:buChar char="•"/>
            </a:pPr>
            <a:r>
              <a:rPr lang="nl-NL" sz="2800" dirty="0">
                <a:solidFill>
                  <a:srgbClr val="174489"/>
                </a:solidFill>
              </a:rPr>
              <a:t>Beslissing arts samen met patiënt / familie </a:t>
            </a:r>
          </a:p>
          <a:p>
            <a:pPr marL="457200" indent="-457200">
              <a:buFont typeface="Arial" panose="020B0604020202020204" pitchFamily="34" charset="0"/>
              <a:buChar char="•"/>
            </a:pPr>
            <a:r>
              <a:rPr lang="nl-NL" sz="2800" dirty="0" err="1">
                <a:solidFill>
                  <a:srgbClr val="174489"/>
                </a:solidFill>
              </a:rPr>
              <a:t>Midazolam</a:t>
            </a:r>
            <a:r>
              <a:rPr lang="nl-NL" sz="2800" dirty="0">
                <a:solidFill>
                  <a:srgbClr val="174489"/>
                </a:solidFill>
              </a:rPr>
              <a:t>, zo nodig morfine </a:t>
            </a:r>
          </a:p>
          <a:p>
            <a:pPr marL="457200" indent="-457200">
              <a:buFont typeface="Arial" panose="020B0604020202020204" pitchFamily="34" charset="0"/>
              <a:buChar char="•"/>
            </a:pPr>
            <a:r>
              <a:rPr lang="nl-NL" sz="2800" dirty="0">
                <a:solidFill>
                  <a:srgbClr val="174489"/>
                </a:solidFill>
              </a:rPr>
              <a:t>In principe omkeerbaar  </a:t>
            </a:r>
          </a:p>
          <a:p>
            <a:endParaRPr lang="nl-NL" sz="2800" dirty="0">
              <a:solidFill>
                <a:schemeClr val="accent1">
                  <a:lumMod val="75000"/>
                </a:schemeClr>
              </a:solidFill>
            </a:endParaRPr>
          </a:p>
          <a:p>
            <a:pPr marL="457200" indent="-457200">
              <a:buFont typeface="Wingdings" panose="05000000000000000000" pitchFamily="2" charset="2"/>
              <a:buChar char="Ø"/>
            </a:pPr>
            <a:endParaRPr lang="nl-NL" sz="2800" dirty="0">
              <a:solidFill>
                <a:schemeClr val="accent1">
                  <a:lumMod val="75000"/>
                </a:schemeClr>
              </a:solidFill>
            </a:endParaRPr>
          </a:p>
        </p:txBody>
      </p:sp>
      <p:pic>
        <p:nvPicPr>
          <p:cNvPr id="7" name="Afbeelding 6">
            <a:extLst>
              <a:ext uri="{FF2B5EF4-FFF2-40B4-BE49-F238E27FC236}">
                <a16:creationId xmlns:a16="http://schemas.microsoft.com/office/drawing/2014/main" id="{83A170AA-2D08-8B48-1DA9-1FC31A73F5CB}"/>
              </a:ext>
            </a:extLst>
          </p:cNvPr>
          <p:cNvPicPr>
            <a:picLocks noChangeAspect="1"/>
          </p:cNvPicPr>
          <p:nvPr/>
        </p:nvPicPr>
        <p:blipFill>
          <a:blip r:embed="rId3"/>
          <a:stretch>
            <a:fillRect/>
          </a:stretch>
        </p:blipFill>
        <p:spPr>
          <a:xfrm>
            <a:off x="8886926" y="55569"/>
            <a:ext cx="2280102" cy="1060796"/>
          </a:xfrm>
          <a:prstGeom prst="rect">
            <a:avLst/>
          </a:prstGeom>
        </p:spPr>
      </p:pic>
    </p:spTree>
    <p:extLst>
      <p:ext uri="{BB962C8B-B14F-4D97-AF65-F5344CB8AC3E}">
        <p14:creationId xmlns:p14="http://schemas.microsoft.com/office/powerpoint/2010/main" val="11139539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CD664-8278-E92D-CA51-8C90C68F4FDA}"/>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BF57F02C-ED10-DCAF-AACC-39662CD9043F}"/>
              </a:ext>
            </a:extLst>
          </p:cNvPr>
          <p:cNvSpPr txBox="1"/>
          <p:nvPr/>
        </p:nvSpPr>
        <p:spPr>
          <a:xfrm>
            <a:off x="678427" y="2733774"/>
            <a:ext cx="8852848" cy="3108543"/>
          </a:xfrm>
          <a:prstGeom prst="rect">
            <a:avLst/>
          </a:prstGeom>
          <a:noFill/>
        </p:spPr>
        <p:txBody>
          <a:bodyPr wrap="square" rtlCol="0">
            <a:spAutoFit/>
          </a:bodyPr>
          <a:lstStyle/>
          <a:p>
            <a:endParaRPr lang="nl-NL" sz="2800" dirty="0">
              <a:solidFill>
                <a:schemeClr val="accent1">
                  <a:lumMod val="75000"/>
                </a:schemeClr>
              </a:solidFill>
            </a:endParaRPr>
          </a:p>
          <a:p>
            <a:pPr marL="457200" indent="-457200">
              <a:buFont typeface="Wingdings" panose="05000000000000000000" pitchFamily="2" charset="2"/>
              <a:buChar char="Ø"/>
            </a:pPr>
            <a:r>
              <a:rPr lang="nl-NL" sz="2800" dirty="0">
                <a:solidFill>
                  <a:schemeClr val="accent1">
                    <a:lumMod val="75000"/>
                  </a:schemeClr>
                </a:solidFill>
              </a:rPr>
              <a:t>In opdracht van de huisarts</a:t>
            </a:r>
          </a:p>
          <a:p>
            <a:pPr marL="457200" indent="-457200">
              <a:buFont typeface="Wingdings" panose="05000000000000000000" pitchFamily="2" charset="2"/>
              <a:buChar char="Ø"/>
            </a:pPr>
            <a:r>
              <a:rPr lang="nl-NL" sz="2800" dirty="0">
                <a:solidFill>
                  <a:schemeClr val="accent1">
                    <a:lumMod val="75000"/>
                  </a:schemeClr>
                </a:solidFill>
              </a:rPr>
              <a:t>Opgestart door het </a:t>
            </a:r>
            <a:r>
              <a:rPr lang="nl-NL" sz="2800" dirty="0" err="1">
                <a:solidFill>
                  <a:schemeClr val="accent1">
                    <a:lumMod val="75000"/>
                  </a:schemeClr>
                </a:solidFill>
              </a:rPr>
              <a:t>spec</a:t>
            </a:r>
            <a:r>
              <a:rPr lang="nl-NL" sz="2800" dirty="0">
                <a:solidFill>
                  <a:schemeClr val="accent1">
                    <a:lumMod val="75000"/>
                  </a:schemeClr>
                </a:solidFill>
              </a:rPr>
              <a:t> team MTH</a:t>
            </a:r>
          </a:p>
          <a:p>
            <a:pPr marL="457200" indent="-457200">
              <a:buFont typeface="Wingdings" panose="05000000000000000000" pitchFamily="2" charset="2"/>
              <a:buChar char="Ø"/>
            </a:pPr>
            <a:r>
              <a:rPr lang="nl-NL" sz="2800" dirty="0">
                <a:solidFill>
                  <a:schemeClr val="accent1">
                    <a:lumMod val="75000"/>
                  </a:schemeClr>
                </a:solidFill>
              </a:rPr>
              <a:t>In samenwerking met het wijkteam</a:t>
            </a:r>
          </a:p>
          <a:p>
            <a:pPr marL="457200" indent="-457200">
              <a:buFont typeface="Wingdings" panose="05000000000000000000" pitchFamily="2" charset="2"/>
              <a:buChar char="Ø"/>
            </a:pPr>
            <a:endParaRPr lang="nl-NL" sz="2800" dirty="0">
              <a:solidFill>
                <a:schemeClr val="accent1">
                  <a:lumMod val="75000"/>
                </a:schemeClr>
              </a:solidFill>
            </a:endParaRPr>
          </a:p>
          <a:p>
            <a:pPr marL="457200" indent="-457200">
              <a:buFont typeface="Wingdings" panose="05000000000000000000" pitchFamily="2" charset="2"/>
              <a:buChar char="Ø"/>
            </a:pPr>
            <a:r>
              <a:rPr lang="nl-NL" sz="2800" dirty="0">
                <a:solidFill>
                  <a:schemeClr val="accent1">
                    <a:lumMod val="75000"/>
                  </a:schemeClr>
                </a:solidFill>
              </a:rPr>
              <a:t>Medicatie: </a:t>
            </a:r>
            <a:r>
              <a:rPr lang="nl-NL" sz="2800" dirty="0" err="1">
                <a:solidFill>
                  <a:schemeClr val="accent1">
                    <a:lumMod val="75000"/>
                  </a:schemeClr>
                </a:solidFill>
              </a:rPr>
              <a:t>Midazolam</a:t>
            </a:r>
            <a:r>
              <a:rPr lang="nl-NL" sz="2800" dirty="0">
                <a:solidFill>
                  <a:schemeClr val="accent1">
                    <a:lumMod val="75000"/>
                  </a:schemeClr>
                </a:solidFill>
              </a:rPr>
              <a:t> = </a:t>
            </a:r>
            <a:r>
              <a:rPr lang="nl-NL" sz="2800" dirty="0" err="1">
                <a:solidFill>
                  <a:schemeClr val="accent1">
                    <a:lumMod val="75000"/>
                  </a:schemeClr>
                </a:solidFill>
              </a:rPr>
              <a:t>Dormicum</a:t>
            </a:r>
            <a:r>
              <a:rPr lang="nl-NL" sz="2800" dirty="0">
                <a:solidFill>
                  <a:schemeClr val="accent1">
                    <a:lumMod val="75000"/>
                  </a:schemeClr>
                </a:solidFill>
              </a:rPr>
              <a:t> = </a:t>
            </a:r>
            <a:r>
              <a:rPr lang="nl-NL" sz="2800" dirty="0" err="1">
                <a:solidFill>
                  <a:schemeClr val="accent1">
                    <a:lumMod val="75000"/>
                  </a:schemeClr>
                </a:solidFill>
              </a:rPr>
              <a:t>Senozam</a:t>
            </a:r>
            <a:endParaRPr lang="nl-NL" sz="2800" dirty="0">
              <a:solidFill>
                <a:schemeClr val="accent1">
                  <a:lumMod val="75000"/>
                </a:schemeClr>
              </a:solidFill>
            </a:endParaRPr>
          </a:p>
          <a:p>
            <a:pPr marL="457200" indent="-457200">
              <a:buFont typeface="Wingdings" panose="05000000000000000000" pitchFamily="2" charset="2"/>
              <a:buChar char="Ø"/>
            </a:pPr>
            <a:r>
              <a:rPr lang="nl-NL" sz="2800" dirty="0">
                <a:solidFill>
                  <a:schemeClr val="accent1">
                    <a:lumMod val="75000"/>
                  </a:schemeClr>
                </a:solidFill>
              </a:rPr>
              <a:t>Vaak in combinatie met de Morfine pomp </a:t>
            </a:r>
          </a:p>
        </p:txBody>
      </p:sp>
      <p:pic>
        <p:nvPicPr>
          <p:cNvPr id="7" name="Afbeelding 6">
            <a:extLst>
              <a:ext uri="{FF2B5EF4-FFF2-40B4-BE49-F238E27FC236}">
                <a16:creationId xmlns:a16="http://schemas.microsoft.com/office/drawing/2014/main" id="{83A170AA-2D08-8B48-1DA9-1FC31A73F5CB}"/>
              </a:ext>
            </a:extLst>
          </p:cNvPr>
          <p:cNvPicPr>
            <a:picLocks noChangeAspect="1"/>
          </p:cNvPicPr>
          <p:nvPr/>
        </p:nvPicPr>
        <p:blipFill>
          <a:blip r:embed="rId3"/>
          <a:stretch>
            <a:fillRect/>
          </a:stretch>
        </p:blipFill>
        <p:spPr>
          <a:xfrm>
            <a:off x="8886926" y="55569"/>
            <a:ext cx="2280102" cy="1060796"/>
          </a:xfrm>
          <a:prstGeom prst="rect">
            <a:avLst/>
          </a:prstGeom>
        </p:spPr>
      </p:pic>
      <p:sp>
        <p:nvSpPr>
          <p:cNvPr id="2" name="Tekstvak 1">
            <a:extLst>
              <a:ext uri="{FF2B5EF4-FFF2-40B4-BE49-F238E27FC236}">
                <a16:creationId xmlns:a16="http://schemas.microsoft.com/office/drawing/2014/main" id="{A141C1AE-5702-1550-065A-353FE453E656}"/>
              </a:ext>
            </a:extLst>
          </p:cNvPr>
          <p:cNvSpPr txBox="1"/>
          <p:nvPr/>
        </p:nvSpPr>
        <p:spPr>
          <a:xfrm>
            <a:off x="560654" y="1701985"/>
            <a:ext cx="11487911" cy="1107996"/>
          </a:xfrm>
          <a:prstGeom prst="rect">
            <a:avLst/>
          </a:prstGeom>
          <a:noFill/>
        </p:spPr>
        <p:txBody>
          <a:bodyPr wrap="square" rtlCol="0">
            <a:spAutoFit/>
          </a:bodyPr>
          <a:lstStyle/>
          <a:p>
            <a:r>
              <a:rPr lang="nl-NL" sz="4800" b="1" dirty="0">
                <a:solidFill>
                  <a:srgbClr val="D9222A"/>
                </a:solidFill>
              </a:rPr>
              <a:t>Palliatieve sedatie</a:t>
            </a:r>
          </a:p>
          <a:p>
            <a:endParaRPr lang="nl-NL" dirty="0"/>
          </a:p>
        </p:txBody>
      </p:sp>
      <p:pic>
        <p:nvPicPr>
          <p:cNvPr id="4" name="Afbeelding 3">
            <a:extLst>
              <a:ext uri="{FF2B5EF4-FFF2-40B4-BE49-F238E27FC236}">
                <a16:creationId xmlns:a16="http://schemas.microsoft.com/office/drawing/2014/main" id="{D814C9FF-9548-CC4E-6643-01B23FFBF6D7}"/>
              </a:ext>
            </a:extLst>
          </p:cNvPr>
          <p:cNvPicPr>
            <a:picLocks noChangeAspect="1"/>
          </p:cNvPicPr>
          <p:nvPr/>
        </p:nvPicPr>
        <p:blipFill>
          <a:blip r:embed="rId4"/>
          <a:stretch>
            <a:fillRect/>
          </a:stretch>
        </p:blipFill>
        <p:spPr>
          <a:xfrm>
            <a:off x="8028071" y="1408001"/>
            <a:ext cx="4163929" cy="4041998"/>
          </a:xfrm>
          <a:prstGeom prst="rect">
            <a:avLst/>
          </a:prstGeom>
        </p:spPr>
      </p:pic>
    </p:spTree>
    <p:extLst>
      <p:ext uri="{BB962C8B-B14F-4D97-AF65-F5344CB8AC3E}">
        <p14:creationId xmlns:p14="http://schemas.microsoft.com/office/powerpoint/2010/main" val="6210517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92D1ABB-BBF7-2142-BE83-1D22633CBE2D}"/>
              </a:ext>
            </a:extLst>
          </p:cNvPr>
          <p:cNvSpPr txBox="1"/>
          <p:nvPr/>
        </p:nvSpPr>
        <p:spPr>
          <a:xfrm>
            <a:off x="560654" y="1701985"/>
            <a:ext cx="7982645" cy="1107996"/>
          </a:xfrm>
          <a:prstGeom prst="rect">
            <a:avLst/>
          </a:prstGeom>
          <a:noFill/>
        </p:spPr>
        <p:txBody>
          <a:bodyPr wrap="square" rtlCol="0">
            <a:spAutoFit/>
          </a:bodyPr>
          <a:lstStyle/>
          <a:p>
            <a:r>
              <a:rPr lang="nl-NL" sz="4800" b="1" dirty="0">
                <a:solidFill>
                  <a:srgbClr val="D9222A"/>
                </a:solidFill>
              </a:rPr>
              <a:t>Euthanasie</a:t>
            </a:r>
          </a:p>
          <a:p>
            <a:endParaRPr lang="nl-NL" dirty="0"/>
          </a:p>
        </p:txBody>
      </p:sp>
      <p:sp>
        <p:nvSpPr>
          <p:cNvPr id="3" name="Tekstvak 2">
            <a:extLst>
              <a:ext uri="{FF2B5EF4-FFF2-40B4-BE49-F238E27FC236}">
                <a16:creationId xmlns:a16="http://schemas.microsoft.com/office/drawing/2014/main" id="{A0A79B8A-E436-6543-9F39-4D3E4333FE9E}"/>
              </a:ext>
            </a:extLst>
          </p:cNvPr>
          <p:cNvSpPr txBox="1"/>
          <p:nvPr/>
        </p:nvSpPr>
        <p:spPr>
          <a:xfrm>
            <a:off x="1244338" y="2733774"/>
            <a:ext cx="7318984" cy="3539430"/>
          </a:xfrm>
          <a:prstGeom prst="rect">
            <a:avLst/>
          </a:prstGeom>
          <a:noFill/>
        </p:spPr>
        <p:txBody>
          <a:bodyPr wrap="square" rtlCol="0">
            <a:spAutoFit/>
          </a:bodyPr>
          <a:lstStyle/>
          <a:p>
            <a:pPr marL="457200" indent="-457200">
              <a:buFont typeface="Arial" panose="020B0604020202020204" pitchFamily="34" charset="0"/>
              <a:buChar char="•"/>
            </a:pPr>
            <a:r>
              <a:rPr lang="nl-NL" sz="2800" dirty="0">
                <a:solidFill>
                  <a:srgbClr val="174489"/>
                </a:solidFill>
              </a:rPr>
              <a:t> Levensverwachting niet gespecificeerd </a:t>
            </a:r>
          </a:p>
          <a:p>
            <a:pPr marL="457200" indent="-457200">
              <a:buFont typeface="Arial" panose="020B0604020202020204" pitchFamily="34" charset="0"/>
              <a:buChar char="•"/>
            </a:pPr>
            <a:r>
              <a:rPr lang="nl-NL" sz="2800" dirty="0">
                <a:solidFill>
                  <a:srgbClr val="174489"/>
                </a:solidFill>
              </a:rPr>
              <a:t> Ondraaglijk en uitzichtloos lijden </a:t>
            </a:r>
          </a:p>
          <a:p>
            <a:pPr marL="457200" indent="-457200">
              <a:buFont typeface="Arial" panose="020B0604020202020204" pitchFamily="34" charset="0"/>
              <a:buChar char="•"/>
            </a:pPr>
            <a:r>
              <a:rPr lang="nl-NL" sz="2800" dirty="0">
                <a:solidFill>
                  <a:srgbClr val="174489"/>
                </a:solidFill>
              </a:rPr>
              <a:t> WEL </a:t>
            </a:r>
            <a:r>
              <a:rPr lang="nl-NL" sz="2800" dirty="0" err="1">
                <a:solidFill>
                  <a:srgbClr val="174489"/>
                </a:solidFill>
              </a:rPr>
              <a:t>levensverkortend</a:t>
            </a:r>
            <a:r>
              <a:rPr lang="nl-NL" sz="2800" dirty="0">
                <a:solidFill>
                  <a:srgbClr val="174489"/>
                </a:solidFill>
              </a:rPr>
              <a:t> </a:t>
            </a:r>
          </a:p>
          <a:p>
            <a:pPr marL="457200" indent="-457200">
              <a:buFont typeface="Arial" panose="020B0604020202020204" pitchFamily="34" charset="0"/>
              <a:buChar char="•"/>
            </a:pPr>
            <a:r>
              <a:rPr lang="nl-NL" sz="2800" dirty="0">
                <a:solidFill>
                  <a:srgbClr val="174489"/>
                </a:solidFill>
              </a:rPr>
              <a:t> NIET normaal medisch handelen </a:t>
            </a:r>
          </a:p>
          <a:p>
            <a:pPr marL="457200" indent="-457200">
              <a:buFont typeface="Arial" panose="020B0604020202020204" pitchFamily="34" charset="0"/>
              <a:buChar char="•"/>
            </a:pPr>
            <a:r>
              <a:rPr lang="nl-NL" sz="2800" dirty="0">
                <a:solidFill>
                  <a:srgbClr val="174489"/>
                </a:solidFill>
              </a:rPr>
              <a:t> Beslissing arts met SCEN-arts </a:t>
            </a:r>
          </a:p>
          <a:p>
            <a:pPr marL="457200" indent="-457200">
              <a:buFont typeface="Arial" panose="020B0604020202020204" pitchFamily="34" charset="0"/>
              <a:buChar char="•"/>
            </a:pPr>
            <a:r>
              <a:rPr lang="nl-NL" sz="2800" dirty="0">
                <a:solidFill>
                  <a:srgbClr val="174489"/>
                </a:solidFill>
              </a:rPr>
              <a:t> Kalmeringsmiddelen en spierverslappers </a:t>
            </a:r>
          </a:p>
          <a:p>
            <a:pPr marL="457200" indent="-457200">
              <a:buFont typeface="Arial" panose="020B0604020202020204" pitchFamily="34" charset="0"/>
              <a:buChar char="•"/>
            </a:pPr>
            <a:r>
              <a:rPr lang="nl-NL" sz="2800" dirty="0">
                <a:solidFill>
                  <a:srgbClr val="174489"/>
                </a:solidFill>
              </a:rPr>
              <a:t> NIET omkeerbaar </a:t>
            </a:r>
          </a:p>
          <a:p>
            <a:pPr marL="457200" indent="-457200">
              <a:buFont typeface="Arial" panose="020B0604020202020204" pitchFamily="34" charset="0"/>
              <a:buChar char="•"/>
            </a:pPr>
            <a:r>
              <a:rPr lang="nl-NL" sz="2800" dirty="0">
                <a:solidFill>
                  <a:srgbClr val="174489"/>
                </a:solidFill>
              </a:rPr>
              <a:t> WEL verzoek patiënt nodig</a:t>
            </a:r>
          </a:p>
        </p:txBody>
      </p:sp>
      <p:pic>
        <p:nvPicPr>
          <p:cNvPr id="7" name="Afbeelding 6">
            <a:extLst>
              <a:ext uri="{FF2B5EF4-FFF2-40B4-BE49-F238E27FC236}">
                <a16:creationId xmlns:a16="http://schemas.microsoft.com/office/drawing/2014/main" id="{10FD669A-C124-A8B0-434C-FA7BD64C7760}"/>
              </a:ext>
            </a:extLst>
          </p:cNvPr>
          <p:cNvPicPr>
            <a:picLocks noChangeAspect="1"/>
          </p:cNvPicPr>
          <p:nvPr/>
        </p:nvPicPr>
        <p:blipFill>
          <a:blip r:embed="rId3"/>
          <a:stretch>
            <a:fillRect/>
          </a:stretch>
        </p:blipFill>
        <p:spPr>
          <a:xfrm>
            <a:off x="8886926" y="55569"/>
            <a:ext cx="2280102" cy="1060796"/>
          </a:xfrm>
          <a:prstGeom prst="rect">
            <a:avLst/>
          </a:prstGeom>
        </p:spPr>
      </p:pic>
    </p:spTree>
    <p:extLst>
      <p:ext uri="{BB962C8B-B14F-4D97-AF65-F5344CB8AC3E}">
        <p14:creationId xmlns:p14="http://schemas.microsoft.com/office/powerpoint/2010/main" val="22848011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92D1ABB-BBF7-2142-BE83-1D22633CBE2D}"/>
              </a:ext>
            </a:extLst>
          </p:cNvPr>
          <p:cNvSpPr txBox="1"/>
          <p:nvPr/>
        </p:nvSpPr>
        <p:spPr>
          <a:xfrm>
            <a:off x="560654" y="1701985"/>
            <a:ext cx="10315327" cy="1107996"/>
          </a:xfrm>
          <a:prstGeom prst="rect">
            <a:avLst/>
          </a:prstGeom>
          <a:noFill/>
        </p:spPr>
        <p:txBody>
          <a:bodyPr wrap="square" rtlCol="0">
            <a:spAutoFit/>
          </a:bodyPr>
          <a:lstStyle/>
          <a:p>
            <a:r>
              <a:rPr lang="nl-NL" sz="4800" b="1" dirty="0">
                <a:solidFill>
                  <a:srgbClr val="D9222A"/>
                </a:solidFill>
              </a:rPr>
              <a:t>Bewust stoppen met eten en drinken</a:t>
            </a:r>
          </a:p>
          <a:p>
            <a:endParaRPr lang="nl-NL" dirty="0"/>
          </a:p>
        </p:txBody>
      </p:sp>
      <p:sp>
        <p:nvSpPr>
          <p:cNvPr id="3" name="Tekstvak 2">
            <a:extLst>
              <a:ext uri="{FF2B5EF4-FFF2-40B4-BE49-F238E27FC236}">
                <a16:creationId xmlns:a16="http://schemas.microsoft.com/office/drawing/2014/main" id="{A0A79B8A-E436-6543-9F39-4D3E4333FE9E}"/>
              </a:ext>
            </a:extLst>
          </p:cNvPr>
          <p:cNvSpPr txBox="1"/>
          <p:nvPr/>
        </p:nvSpPr>
        <p:spPr>
          <a:xfrm>
            <a:off x="1244338" y="2789192"/>
            <a:ext cx="9168023" cy="1384995"/>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nl-NL" sz="2800" dirty="0">
                <a:solidFill>
                  <a:srgbClr val="174489"/>
                </a:solidFill>
              </a:rPr>
              <a:t>Wordt steeds meer over gesproken, ook in de media.</a:t>
            </a:r>
          </a:p>
          <a:p>
            <a:pPr marL="457200" indent="-457200">
              <a:buFont typeface="Arial" panose="020B0604020202020204" pitchFamily="34" charset="0"/>
              <a:buChar char="•"/>
            </a:pPr>
            <a:r>
              <a:rPr lang="nl-NL" sz="2800" dirty="0">
                <a:solidFill>
                  <a:srgbClr val="174489"/>
                </a:solidFill>
              </a:rPr>
              <a:t>Beslissing ligt volledig bij de patiënt zelf</a:t>
            </a:r>
            <a:endParaRPr lang="nl-NL" sz="2800" dirty="0">
              <a:solidFill>
                <a:srgbClr val="174489"/>
              </a:solidFill>
              <a:ea typeface="Calibri"/>
              <a:cs typeface="Calibri"/>
            </a:endParaRPr>
          </a:p>
          <a:p>
            <a:pPr marL="457200" indent="-457200">
              <a:buFont typeface="Arial" panose="020B0604020202020204" pitchFamily="34" charset="0"/>
              <a:buChar char="•"/>
            </a:pPr>
            <a:r>
              <a:rPr lang="nl-NL" sz="2800" dirty="0">
                <a:solidFill>
                  <a:srgbClr val="174489"/>
                </a:solidFill>
              </a:rPr>
              <a:t>Rustig overlijden</a:t>
            </a:r>
          </a:p>
        </p:txBody>
      </p:sp>
      <p:pic>
        <p:nvPicPr>
          <p:cNvPr id="7" name="Afbeelding 6">
            <a:extLst>
              <a:ext uri="{FF2B5EF4-FFF2-40B4-BE49-F238E27FC236}">
                <a16:creationId xmlns:a16="http://schemas.microsoft.com/office/drawing/2014/main" id="{10FD669A-C124-A8B0-434C-FA7BD64C7760}"/>
              </a:ext>
            </a:extLst>
          </p:cNvPr>
          <p:cNvPicPr>
            <a:picLocks noChangeAspect="1"/>
          </p:cNvPicPr>
          <p:nvPr/>
        </p:nvPicPr>
        <p:blipFill>
          <a:blip r:embed="rId3"/>
          <a:stretch>
            <a:fillRect/>
          </a:stretch>
        </p:blipFill>
        <p:spPr>
          <a:xfrm>
            <a:off x="8886926" y="55569"/>
            <a:ext cx="2280102" cy="1060796"/>
          </a:xfrm>
          <a:prstGeom prst="rect">
            <a:avLst/>
          </a:prstGeom>
        </p:spPr>
      </p:pic>
    </p:spTree>
    <p:extLst>
      <p:ext uri="{BB962C8B-B14F-4D97-AF65-F5344CB8AC3E}">
        <p14:creationId xmlns:p14="http://schemas.microsoft.com/office/powerpoint/2010/main" val="42106898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92D1ABB-BBF7-2142-BE83-1D22633CBE2D}"/>
              </a:ext>
            </a:extLst>
          </p:cNvPr>
          <p:cNvSpPr txBox="1"/>
          <p:nvPr/>
        </p:nvSpPr>
        <p:spPr>
          <a:xfrm>
            <a:off x="560654" y="1701985"/>
            <a:ext cx="11498668" cy="1107996"/>
          </a:xfrm>
          <a:prstGeom prst="rect">
            <a:avLst/>
          </a:prstGeom>
          <a:noFill/>
        </p:spPr>
        <p:txBody>
          <a:bodyPr wrap="square" rtlCol="0">
            <a:spAutoFit/>
          </a:bodyPr>
          <a:lstStyle/>
          <a:p>
            <a:r>
              <a:rPr lang="nl-NL" sz="4800" b="1" dirty="0">
                <a:solidFill>
                  <a:srgbClr val="D9222A"/>
                </a:solidFill>
              </a:rPr>
              <a:t>Netwerk rondom de palliatieve zorg</a:t>
            </a:r>
          </a:p>
          <a:p>
            <a:endParaRPr lang="nl-NL" dirty="0"/>
          </a:p>
        </p:txBody>
      </p:sp>
      <p:sp>
        <p:nvSpPr>
          <p:cNvPr id="3" name="Tekstvak 2">
            <a:extLst>
              <a:ext uri="{FF2B5EF4-FFF2-40B4-BE49-F238E27FC236}">
                <a16:creationId xmlns:a16="http://schemas.microsoft.com/office/drawing/2014/main" id="{A0A79B8A-E436-6543-9F39-4D3E4333FE9E}"/>
              </a:ext>
            </a:extLst>
          </p:cNvPr>
          <p:cNvSpPr txBox="1"/>
          <p:nvPr/>
        </p:nvSpPr>
        <p:spPr>
          <a:xfrm>
            <a:off x="1255096" y="2733774"/>
            <a:ext cx="7318984" cy="3108543"/>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nl-NL" sz="2800" dirty="0">
                <a:solidFill>
                  <a:srgbClr val="174489"/>
                </a:solidFill>
              </a:rPr>
              <a:t>Cliënt / patiënt </a:t>
            </a:r>
          </a:p>
          <a:p>
            <a:pPr marL="457200" indent="-457200">
              <a:buFont typeface="Arial" panose="020B0604020202020204" pitchFamily="34" charset="0"/>
              <a:buChar char="•"/>
            </a:pPr>
            <a:r>
              <a:rPr lang="nl-NL" sz="2800" dirty="0">
                <a:solidFill>
                  <a:srgbClr val="174489"/>
                </a:solidFill>
              </a:rPr>
              <a:t>Mantelzorger</a:t>
            </a:r>
          </a:p>
          <a:p>
            <a:pPr marL="457200" indent="-457200">
              <a:buFont typeface="Arial" panose="020B0604020202020204" pitchFamily="34" charset="0"/>
              <a:buChar char="•"/>
            </a:pPr>
            <a:r>
              <a:rPr lang="nl-NL" sz="2800" dirty="0">
                <a:solidFill>
                  <a:srgbClr val="174489"/>
                </a:solidFill>
              </a:rPr>
              <a:t>Huisarts</a:t>
            </a:r>
          </a:p>
          <a:p>
            <a:pPr marL="457200" indent="-457200">
              <a:buFont typeface="Arial" panose="020B0604020202020204" pitchFamily="34" charset="0"/>
              <a:buChar char="•"/>
            </a:pPr>
            <a:r>
              <a:rPr lang="nl-NL" sz="2800" dirty="0">
                <a:solidFill>
                  <a:srgbClr val="174489"/>
                </a:solidFill>
              </a:rPr>
              <a:t>Thuiszorg / Specialistisch team</a:t>
            </a:r>
          </a:p>
          <a:p>
            <a:pPr marL="457200" indent="-457200">
              <a:buFont typeface="Arial" panose="020B0604020202020204" pitchFamily="34" charset="0"/>
              <a:buChar char="•"/>
            </a:pPr>
            <a:r>
              <a:rPr lang="nl-NL" sz="2800" dirty="0">
                <a:solidFill>
                  <a:srgbClr val="174489"/>
                </a:solidFill>
              </a:rPr>
              <a:t>Ziekenhuis</a:t>
            </a:r>
          </a:p>
          <a:p>
            <a:pPr marL="457200" indent="-457200">
              <a:buFont typeface="Arial" panose="020B0604020202020204" pitchFamily="34" charset="0"/>
              <a:buChar char="•"/>
            </a:pPr>
            <a:r>
              <a:rPr lang="nl-NL" sz="2800" dirty="0">
                <a:solidFill>
                  <a:srgbClr val="174489"/>
                </a:solidFill>
              </a:rPr>
              <a:t>Naasten, familie, buren, vrienden</a:t>
            </a:r>
          </a:p>
          <a:p>
            <a:endParaRPr lang="nl-NL" sz="2800" dirty="0">
              <a:solidFill>
                <a:srgbClr val="174489"/>
              </a:solidFill>
            </a:endParaRPr>
          </a:p>
        </p:txBody>
      </p:sp>
      <p:pic>
        <p:nvPicPr>
          <p:cNvPr id="7" name="Afbeelding 6">
            <a:extLst>
              <a:ext uri="{FF2B5EF4-FFF2-40B4-BE49-F238E27FC236}">
                <a16:creationId xmlns:a16="http://schemas.microsoft.com/office/drawing/2014/main" id="{10FD669A-C124-A8B0-434C-FA7BD64C7760}"/>
              </a:ext>
            </a:extLst>
          </p:cNvPr>
          <p:cNvPicPr>
            <a:picLocks noChangeAspect="1"/>
          </p:cNvPicPr>
          <p:nvPr/>
        </p:nvPicPr>
        <p:blipFill>
          <a:blip r:embed="rId3"/>
          <a:stretch>
            <a:fillRect/>
          </a:stretch>
        </p:blipFill>
        <p:spPr>
          <a:xfrm>
            <a:off x="8886926" y="55569"/>
            <a:ext cx="2280102" cy="1060796"/>
          </a:xfrm>
          <a:prstGeom prst="rect">
            <a:avLst/>
          </a:prstGeom>
        </p:spPr>
      </p:pic>
    </p:spTree>
    <p:extLst>
      <p:ext uri="{BB962C8B-B14F-4D97-AF65-F5344CB8AC3E}">
        <p14:creationId xmlns:p14="http://schemas.microsoft.com/office/powerpoint/2010/main" val="2437791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Kleurrijkheid, Graphics, creativiteit&#10;&#10;Automatisch gegenereerde beschrijving">
            <a:extLst>
              <a:ext uri="{FF2B5EF4-FFF2-40B4-BE49-F238E27FC236}">
                <a16:creationId xmlns:a16="http://schemas.microsoft.com/office/drawing/2014/main" id="{CD088F34-24A8-1542-077C-88A9219616D9}"/>
              </a:ext>
            </a:extLst>
          </p:cNvPr>
          <p:cNvPicPr>
            <a:picLocks noChangeAspect="1"/>
          </p:cNvPicPr>
          <p:nvPr/>
        </p:nvPicPr>
        <p:blipFill rotWithShape="1">
          <a:blip r:embed="rId2">
            <a:alphaModFix amt="24000"/>
          </a:blip>
          <a:srcRect t="2246" r="20438" b="33269"/>
          <a:stretch/>
        </p:blipFill>
        <p:spPr>
          <a:xfrm>
            <a:off x="3730595" y="0"/>
            <a:ext cx="8461405" cy="6858000"/>
          </a:xfrm>
          <a:prstGeom prst="rect">
            <a:avLst/>
          </a:prstGeom>
        </p:spPr>
      </p:pic>
      <p:sp>
        <p:nvSpPr>
          <p:cNvPr id="2" name="Tekstvak 1"/>
          <p:cNvSpPr txBox="1"/>
          <p:nvPr/>
        </p:nvSpPr>
        <p:spPr>
          <a:xfrm>
            <a:off x="1714678" y="1982984"/>
            <a:ext cx="2350452" cy="523220"/>
          </a:xfrm>
          <a:prstGeom prst="rect">
            <a:avLst/>
          </a:prstGeom>
          <a:noFill/>
        </p:spPr>
        <p:txBody>
          <a:bodyPr wrap="none" rtlCol="0">
            <a:spAutoFit/>
          </a:bodyPr>
          <a:lstStyle/>
          <a:p>
            <a:r>
              <a:rPr lang="nl-NL" sz="2800" b="1" dirty="0">
                <a:solidFill>
                  <a:srgbClr val="00B050"/>
                </a:solidFill>
              </a:rPr>
              <a:t>Frans Halsema</a:t>
            </a:r>
          </a:p>
        </p:txBody>
      </p:sp>
    </p:spTree>
    <p:extLst>
      <p:ext uri="{BB962C8B-B14F-4D97-AF65-F5344CB8AC3E}">
        <p14:creationId xmlns:p14="http://schemas.microsoft.com/office/powerpoint/2010/main" val="11429022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92D1ABB-BBF7-2142-BE83-1D22633CBE2D}"/>
              </a:ext>
            </a:extLst>
          </p:cNvPr>
          <p:cNvSpPr txBox="1"/>
          <p:nvPr/>
        </p:nvSpPr>
        <p:spPr>
          <a:xfrm>
            <a:off x="560654" y="1701985"/>
            <a:ext cx="11907459" cy="1107996"/>
          </a:xfrm>
          <a:prstGeom prst="rect">
            <a:avLst/>
          </a:prstGeom>
          <a:noFill/>
        </p:spPr>
        <p:txBody>
          <a:bodyPr wrap="square" rtlCol="0">
            <a:spAutoFit/>
          </a:bodyPr>
          <a:lstStyle/>
          <a:p>
            <a:r>
              <a:rPr lang="nl-NL" sz="4800" b="1" dirty="0">
                <a:solidFill>
                  <a:srgbClr val="D9222A"/>
                </a:solidFill>
              </a:rPr>
              <a:t>Inzet van andere disciplines en vrijwilligers</a:t>
            </a:r>
          </a:p>
          <a:p>
            <a:endParaRPr lang="nl-NL" dirty="0"/>
          </a:p>
        </p:txBody>
      </p:sp>
      <p:sp>
        <p:nvSpPr>
          <p:cNvPr id="3" name="Tekstvak 2">
            <a:extLst>
              <a:ext uri="{FF2B5EF4-FFF2-40B4-BE49-F238E27FC236}">
                <a16:creationId xmlns:a16="http://schemas.microsoft.com/office/drawing/2014/main" id="{A0A79B8A-E436-6543-9F39-4D3E4333FE9E}"/>
              </a:ext>
            </a:extLst>
          </p:cNvPr>
          <p:cNvSpPr txBox="1"/>
          <p:nvPr/>
        </p:nvSpPr>
        <p:spPr>
          <a:xfrm>
            <a:off x="1244338" y="2403456"/>
            <a:ext cx="7318984" cy="3970318"/>
          </a:xfrm>
          <a:prstGeom prst="rect">
            <a:avLst/>
          </a:prstGeom>
          <a:noFill/>
        </p:spPr>
        <p:txBody>
          <a:bodyPr wrap="square" rtlCol="0">
            <a:spAutoFit/>
          </a:bodyPr>
          <a:lstStyle/>
          <a:p>
            <a:pPr marL="457200" indent="-457200">
              <a:buFont typeface="Arial" panose="020B0604020202020204" pitchFamily="34" charset="0"/>
              <a:buChar char="•"/>
            </a:pPr>
            <a:r>
              <a:rPr lang="nl-NL" sz="2800" dirty="0">
                <a:solidFill>
                  <a:srgbClr val="174489"/>
                </a:solidFill>
              </a:rPr>
              <a:t>Fysiotherapie</a:t>
            </a:r>
          </a:p>
          <a:p>
            <a:pPr marL="457200" indent="-457200">
              <a:buFont typeface="Arial" panose="020B0604020202020204" pitchFamily="34" charset="0"/>
              <a:buChar char="•"/>
            </a:pPr>
            <a:r>
              <a:rPr lang="nl-NL" sz="2800" dirty="0">
                <a:solidFill>
                  <a:srgbClr val="174489"/>
                </a:solidFill>
              </a:rPr>
              <a:t>Ergotherapie</a:t>
            </a:r>
          </a:p>
          <a:p>
            <a:pPr marL="457200" indent="-457200">
              <a:buFont typeface="Arial" panose="020B0604020202020204" pitchFamily="34" charset="0"/>
              <a:buChar char="•"/>
            </a:pPr>
            <a:r>
              <a:rPr lang="nl-NL" sz="2800" dirty="0">
                <a:solidFill>
                  <a:srgbClr val="174489"/>
                </a:solidFill>
              </a:rPr>
              <a:t>Diëtist </a:t>
            </a:r>
          </a:p>
          <a:p>
            <a:pPr marL="457200" indent="-457200">
              <a:buFont typeface="Arial" panose="020B0604020202020204" pitchFamily="34" charset="0"/>
              <a:buChar char="•"/>
            </a:pPr>
            <a:r>
              <a:rPr lang="nl-NL" sz="2800" dirty="0">
                <a:solidFill>
                  <a:srgbClr val="174489"/>
                </a:solidFill>
              </a:rPr>
              <a:t>Maatschappelijk werk</a:t>
            </a:r>
          </a:p>
          <a:p>
            <a:pPr marL="457200" indent="-457200">
              <a:buFont typeface="Arial" panose="020B0604020202020204" pitchFamily="34" charset="0"/>
              <a:buChar char="•"/>
            </a:pPr>
            <a:r>
              <a:rPr lang="nl-NL" sz="2800" dirty="0">
                <a:solidFill>
                  <a:srgbClr val="174489"/>
                </a:solidFill>
              </a:rPr>
              <a:t>Geestelijke verzorging</a:t>
            </a:r>
          </a:p>
          <a:p>
            <a:pPr marL="457200" indent="-457200">
              <a:buFont typeface="Arial" panose="020B0604020202020204" pitchFamily="34" charset="0"/>
              <a:buChar char="•"/>
            </a:pPr>
            <a:r>
              <a:rPr lang="nl-NL" sz="2800" dirty="0">
                <a:solidFill>
                  <a:srgbClr val="174489"/>
                </a:solidFill>
              </a:rPr>
              <a:t>Wensambulance</a:t>
            </a:r>
          </a:p>
          <a:p>
            <a:pPr marL="457200" indent="-457200">
              <a:buFont typeface="Arial" panose="020B0604020202020204" pitchFamily="34" charset="0"/>
              <a:buChar char="•"/>
            </a:pPr>
            <a:r>
              <a:rPr lang="nl-NL" sz="2800" dirty="0" err="1">
                <a:solidFill>
                  <a:srgbClr val="174489"/>
                </a:solidFill>
              </a:rPr>
              <a:t>Bedside</a:t>
            </a:r>
            <a:r>
              <a:rPr lang="nl-NL" sz="2800" dirty="0">
                <a:solidFill>
                  <a:srgbClr val="174489"/>
                </a:solidFill>
              </a:rPr>
              <a:t> </a:t>
            </a:r>
            <a:r>
              <a:rPr lang="nl-NL" sz="2800" dirty="0" err="1">
                <a:solidFill>
                  <a:srgbClr val="174489"/>
                </a:solidFill>
              </a:rPr>
              <a:t>singers</a:t>
            </a:r>
            <a:endParaRPr lang="nl-NL" sz="2800" dirty="0">
              <a:solidFill>
                <a:srgbClr val="174489"/>
              </a:solidFill>
            </a:endParaRPr>
          </a:p>
          <a:p>
            <a:pPr marL="457200" indent="-457200">
              <a:buFont typeface="Arial" panose="020B0604020202020204" pitchFamily="34" charset="0"/>
              <a:buChar char="•"/>
            </a:pPr>
            <a:r>
              <a:rPr lang="nl-NL" sz="2800" dirty="0">
                <a:solidFill>
                  <a:srgbClr val="174489"/>
                </a:solidFill>
              </a:rPr>
              <a:t>Vrijwilligers </a:t>
            </a:r>
          </a:p>
          <a:p>
            <a:pPr marL="457200" indent="-457200">
              <a:buFont typeface="Arial" panose="020B0604020202020204" pitchFamily="34" charset="0"/>
              <a:buChar char="•"/>
            </a:pPr>
            <a:r>
              <a:rPr lang="nl-NL" sz="2800" dirty="0">
                <a:solidFill>
                  <a:srgbClr val="174489"/>
                </a:solidFill>
              </a:rPr>
              <a:t>Inzet van hulpmiddelen</a:t>
            </a:r>
          </a:p>
        </p:txBody>
      </p:sp>
      <p:pic>
        <p:nvPicPr>
          <p:cNvPr id="7" name="Afbeelding 6">
            <a:extLst>
              <a:ext uri="{FF2B5EF4-FFF2-40B4-BE49-F238E27FC236}">
                <a16:creationId xmlns:a16="http://schemas.microsoft.com/office/drawing/2014/main" id="{10FD669A-C124-A8B0-434C-FA7BD64C7760}"/>
              </a:ext>
            </a:extLst>
          </p:cNvPr>
          <p:cNvPicPr>
            <a:picLocks noChangeAspect="1"/>
          </p:cNvPicPr>
          <p:nvPr/>
        </p:nvPicPr>
        <p:blipFill>
          <a:blip r:embed="rId3"/>
          <a:stretch>
            <a:fillRect/>
          </a:stretch>
        </p:blipFill>
        <p:spPr>
          <a:xfrm>
            <a:off x="8886926" y="55569"/>
            <a:ext cx="2280102" cy="1060796"/>
          </a:xfrm>
          <a:prstGeom prst="rect">
            <a:avLst/>
          </a:prstGeom>
        </p:spPr>
      </p:pic>
    </p:spTree>
    <p:extLst>
      <p:ext uri="{BB962C8B-B14F-4D97-AF65-F5344CB8AC3E}">
        <p14:creationId xmlns:p14="http://schemas.microsoft.com/office/powerpoint/2010/main" val="37138123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A0A79B8A-E436-6543-9F39-4D3E4333FE9E}"/>
              </a:ext>
            </a:extLst>
          </p:cNvPr>
          <p:cNvSpPr txBox="1"/>
          <p:nvPr/>
        </p:nvSpPr>
        <p:spPr>
          <a:xfrm>
            <a:off x="1700982" y="1905505"/>
            <a:ext cx="8475752" cy="3129073"/>
          </a:xfrm>
          <a:prstGeom prst="rect">
            <a:avLst/>
          </a:prstGeom>
          <a:noFill/>
        </p:spPr>
        <p:txBody>
          <a:bodyPr wrap="square" rtlCol="0">
            <a:spAutoFit/>
          </a:bodyPr>
          <a:lstStyle/>
          <a:p>
            <a:pPr algn="ctr"/>
            <a:r>
              <a:rPr lang="nl-NL" sz="4800" dirty="0">
                <a:solidFill>
                  <a:srgbClr val="174489"/>
                </a:solidFill>
              </a:rPr>
              <a:t>“Palliatieve zorg draait om leven toevoegen aan de dagen in plaats van dagen toevoegen aan het leven”</a:t>
            </a:r>
          </a:p>
        </p:txBody>
      </p:sp>
      <p:pic>
        <p:nvPicPr>
          <p:cNvPr id="7" name="Afbeelding 6">
            <a:extLst>
              <a:ext uri="{FF2B5EF4-FFF2-40B4-BE49-F238E27FC236}">
                <a16:creationId xmlns:a16="http://schemas.microsoft.com/office/drawing/2014/main" id="{10FD669A-C124-A8B0-434C-FA7BD64C7760}"/>
              </a:ext>
            </a:extLst>
          </p:cNvPr>
          <p:cNvPicPr>
            <a:picLocks noChangeAspect="1"/>
          </p:cNvPicPr>
          <p:nvPr/>
        </p:nvPicPr>
        <p:blipFill>
          <a:blip r:embed="rId3"/>
          <a:stretch>
            <a:fillRect/>
          </a:stretch>
        </p:blipFill>
        <p:spPr>
          <a:xfrm>
            <a:off x="8886926" y="55569"/>
            <a:ext cx="2280102" cy="1060796"/>
          </a:xfrm>
          <a:prstGeom prst="rect">
            <a:avLst/>
          </a:prstGeom>
        </p:spPr>
      </p:pic>
      <p:sp>
        <p:nvSpPr>
          <p:cNvPr id="4" name="Tekstvak 3">
            <a:extLst>
              <a:ext uri="{FF2B5EF4-FFF2-40B4-BE49-F238E27FC236}">
                <a16:creationId xmlns:a16="http://schemas.microsoft.com/office/drawing/2014/main" id="{0DEC16BF-C014-7C1D-5913-7FF8D030BEF4}"/>
              </a:ext>
            </a:extLst>
          </p:cNvPr>
          <p:cNvSpPr txBox="1"/>
          <p:nvPr/>
        </p:nvSpPr>
        <p:spPr>
          <a:xfrm>
            <a:off x="8940454" y="5741635"/>
            <a:ext cx="2173045" cy="369332"/>
          </a:xfrm>
          <a:prstGeom prst="rect">
            <a:avLst/>
          </a:prstGeom>
          <a:noFill/>
        </p:spPr>
        <p:txBody>
          <a:bodyPr wrap="square" rtlCol="0">
            <a:spAutoFit/>
          </a:bodyPr>
          <a:lstStyle/>
          <a:p>
            <a:r>
              <a:rPr lang="nl-NL" dirty="0"/>
              <a:t>Bron: Pal voor u</a:t>
            </a:r>
          </a:p>
        </p:txBody>
      </p:sp>
    </p:spTree>
    <p:extLst>
      <p:ext uri="{BB962C8B-B14F-4D97-AF65-F5344CB8AC3E}">
        <p14:creationId xmlns:p14="http://schemas.microsoft.com/office/powerpoint/2010/main" val="13222375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92D1ABB-BBF7-2142-BE83-1D22633CBE2D}"/>
              </a:ext>
            </a:extLst>
          </p:cNvPr>
          <p:cNvSpPr txBox="1"/>
          <p:nvPr/>
        </p:nvSpPr>
        <p:spPr>
          <a:xfrm>
            <a:off x="922828" y="2043549"/>
            <a:ext cx="9420707" cy="830997"/>
          </a:xfrm>
          <a:prstGeom prst="rect">
            <a:avLst/>
          </a:prstGeom>
          <a:noFill/>
        </p:spPr>
        <p:txBody>
          <a:bodyPr wrap="square" rtlCol="0">
            <a:spAutoFit/>
          </a:bodyPr>
          <a:lstStyle/>
          <a:p>
            <a:r>
              <a:rPr lang="nl-NL" sz="4800" b="1" dirty="0">
                <a:solidFill>
                  <a:srgbClr val="D9222A"/>
                </a:solidFill>
              </a:rPr>
              <a:t>Zijn er vragen of opmerkingen?</a:t>
            </a:r>
            <a:endParaRPr lang="nl-NL" sz="4800" b="1" dirty="0">
              <a:solidFill>
                <a:srgbClr val="FF0000"/>
              </a:solidFill>
            </a:endParaRPr>
          </a:p>
        </p:txBody>
      </p:sp>
      <p:pic>
        <p:nvPicPr>
          <p:cNvPr id="7" name="Afbeelding 6">
            <a:extLst>
              <a:ext uri="{FF2B5EF4-FFF2-40B4-BE49-F238E27FC236}">
                <a16:creationId xmlns:a16="http://schemas.microsoft.com/office/drawing/2014/main" id="{10FD669A-C124-A8B0-434C-FA7BD64C7760}"/>
              </a:ext>
            </a:extLst>
          </p:cNvPr>
          <p:cNvPicPr>
            <a:picLocks noChangeAspect="1"/>
          </p:cNvPicPr>
          <p:nvPr/>
        </p:nvPicPr>
        <p:blipFill>
          <a:blip r:embed="rId3"/>
          <a:stretch>
            <a:fillRect/>
          </a:stretch>
        </p:blipFill>
        <p:spPr>
          <a:xfrm>
            <a:off x="8886926" y="55569"/>
            <a:ext cx="2280102" cy="1060796"/>
          </a:xfrm>
          <a:prstGeom prst="rect">
            <a:avLst/>
          </a:prstGeom>
        </p:spPr>
      </p:pic>
      <p:pic>
        <p:nvPicPr>
          <p:cNvPr id="3" name="Afbeelding 2">
            <a:extLst>
              <a:ext uri="{FF2B5EF4-FFF2-40B4-BE49-F238E27FC236}">
                <a16:creationId xmlns:a16="http://schemas.microsoft.com/office/drawing/2014/main" id="{7A338677-930E-1021-B5D4-2E815E46B23B}"/>
              </a:ext>
            </a:extLst>
          </p:cNvPr>
          <p:cNvPicPr>
            <a:picLocks noChangeAspect="1"/>
          </p:cNvPicPr>
          <p:nvPr/>
        </p:nvPicPr>
        <p:blipFill>
          <a:blip r:embed="rId4">
            <a:alphaModFix amt="48000"/>
          </a:blip>
          <a:stretch>
            <a:fillRect/>
          </a:stretch>
        </p:blipFill>
        <p:spPr>
          <a:xfrm>
            <a:off x="7055746" y="2874546"/>
            <a:ext cx="4700756" cy="3486610"/>
          </a:xfrm>
          <a:prstGeom prst="rect">
            <a:avLst/>
          </a:prstGeom>
        </p:spPr>
      </p:pic>
    </p:spTree>
    <p:extLst>
      <p:ext uri="{BB962C8B-B14F-4D97-AF65-F5344CB8AC3E}">
        <p14:creationId xmlns:p14="http://schemas.microsoft.com/office/powerpoint/2010/main" val="32239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92D1ABB-BBF7-2142-BE83-1D22633CBE2D}"/>
              </a:ext>
            </a:extLst>
          </p:cNvPr>
          <p:cNvSpPr txBox="1"/>
          <p:nvPr/>
        </p:nvSpPr>
        <p:spPr>
          <a:xfrm>
            <a:off x="1400343" y="2065967"/>
            <a:ext cx="9220765" cy="2554545"/>
          </a:xfrm>
          <a:prstGeom prst="rect">
            <a:avLst/>
          </a:prstGeom>
          <a:noFill/>
        </p:spPr>
        <p:txBody>
          <a:bodyPr wrap="square" rtlCol="0">
            <a:spAutoFit/>
          </a:bodyPr>
          <a:lstStyle/>
          <a:p>
            <a:r>
              <a:rPr lang="nl-NL" sz="4800" b="1" dirty="0">
                <a:solidFill>
                  <a:srgbClr val="D9222A"/>
                </a:solidFill>
              </a:rPr>
              <a:t>Take Home </a:t>
            </a:r>
            <a:r>
              <a:rPr lang="nl-NL" sz="4800" b="1" dirty="0" err="1">
                <a:solidFill>
                  <a:srgbClr val="D9222A"/>
                </a:solidFill>
              </a:rPr>
              <a:t>Messages</a:t>
            </a:r>
            <a:r>
              <a:rPr lang="nl-NL" sz="4800" b="1" dirty="0">
                <a:solidFill>
                  <a:srgbClr val="D9222A"/>
                </a:solidFill>
              </a:rPr>
              <a:t>:</a:t>
            </a:r>
          </a:p>
          <a:p>
            <a:endParaRPr lang="nl-NL" sz="2800" dirty="0"/>
          </a:p>
          <a:p>
            <a:pPr marL="571500" indent="-571500">
              <a:buFont typeface="Arial" panose="020B0604020202020204" pitchFamily="34" charset="0"/>
              <a:buChar char="•"/>
            </a:pPr>
            <a:r>
              <a:rPr lang="nl-NL" sz="2800" dirty="0">
                <a:solidFill>
                  <a:schemeClr val="accent1">
                    <a:lumMod val="75000"/>
                  </a:schemeClr>
                </a:solidFill>
              </a:rPr>
              <a:t>Voer op tijd het gesprek over het levenseinde</a:t>
            </a:r>
          </a:p>
          <a:p>
            <a:pPr marL="571500" indent="-571500">
              <a:buFont typeface="Arial" panose="020B0604020202020204" pitchFamily="34" charset="0"/>
              <a:buChar char="•"/>
            </a:pPr>
            <a:r>
              <a:rPr lang="nl-NL" sz="2800" dirty="0">
                <a:solidFill>
                  <a:schemeClr val="accent1">
                    <a:lumMod val="75000"/>
                  </a:schemeClr>
                </a:solidFill>
              </a:rPr>
              <a:t>Durf te vragen!</a:t>
            </a:r>
          </a:p>
          <a:p>
            <a:pPr marL="571500" indent="-571500">
              <a:buFont typeface="Arial" panose="020B0604020202020204" pitchFamily="34" charset="0"/>
              <a:buChar char="•"/>
            </a:pPr>
            <a:r>
              <a:rPr lang="nl-NL" sz="2800" dirty="0">
                <a:solidFill>
                  <a:schemeClr val="accent1">
                    <a:lumMod val="75000"/>
                  </a:schemeClr>
                </a:solidFill>
              </a:rPr>
              <a:t>Zoek de samenwerking</a:t>
            </a:r>
          </a:p>
        </p:txBody>
      </p:sp>
      <p:pic>
        <p:nvPicPr>
          <p:cNvPr id="7" name="Afbeelding 6">
            <a:extLst>
              <a:ext uri="{FF2B5EF4-FFF2-40B4-BE49-F238E27FC236}">
                <a16:creationId xmlns:a16="http://schemas.microsoft.com/office/drawing/2014/main" id="{10FD669A-C124-A8B0-434C-FA7BD64C7760}"/>
              </a:ext>
            </a:extLst>
          </p:cNvPr>
          <p:cNvPicPr>
            <a:picLocks noChangeAspect="1"/>
          </p:cNvPicPr>
          <p:nvPr/>
        </p:nvPicPr>
        <p:blipFill>
          <a:blip r:embed="rId3"/>
          <a:stretch>
            <a:fillRect/>
          </a:stretch>
        </p:blipFill>
        <p:spPr>
          <a:xfrm>
            <a:off x="8886926" y="55569"/>
            <a:ext cx="2280102" cy="1060796"/>
          </a:xfrm>
          <a:prstGeom prst="rect">
            <a:avLst/>
          </a:prstGeom>
        </p:spPr>
      </p:pic>
    </p:spTree>
    <p:extLst>
      <p:ext uri="{BB962C8B-B14F-4D97-AF65-F5344CB8AC3E}">
        <p14:creationId xmlns:p14="http://schemas.microsoft.com/office/powerpoint/2010/main" val="30162231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0EB2301-EF31-FB4E-A0A4-56BC7F9E4F1E}"/>
              </a:ext>
            </a:extLst>
          </p:cNvPr>
          <p:cNvSpPr txBox="1"/>
          <p:nvPr/>
        </p:nvSpPr>
        <p:spPr>
          <a:xfrm>
            <a:off x="961121" y="3679495"/>
            <a:ext cx="4044718" cy="1631216"/>
          </a:xfrm>
          <a:prstGeom prst="rect">
            <a:avLst/>
          </a:prstGeom>
          <a:noFill/>
        </p:spPr>
        <p:txBody>
          <a:bodyPr wrap="square" rtlCol="0">
            <a:spAutoFit/>
          </a:bodyPr>
          <a:lstStyle/>
          <a:p>
            <a:r>
              <a:rPr lang="nl-NL" sz="6500" b="1" dirty="0">
                <a:solidFill>
                  <a:srgbClr val="D9222A"/>
                </a:solidFill>
              </a:rPr>
              <a:t>Tot ziens!</a:t>
            </a:r>
          </a:p>
          <a:p>
            <a:endParaRPr lang="nl-NL" sz="3500" dirty="0">
              <a:solidFill>
                <a:srgbClr val="174489"/>
              </a:solidFill>
            </a:endParaRPr>
          </a:p>
        </p:txBody>
      </p:sp>
      <p:pic>
        <p:nvPicPr>
          <p:cNvPr id="3" name="Afbeelding 2">
            <a:extLst>
              <a:ext uri="{FF2B5EF4-FFF2-40B4-BE49-F238E27FC236}">
                <a16:creationId xmlns:a16="http://schemas.microsoft.com/office/drawing/2014/main" id="{B34BC9CB-8192-C941-B1A8-292AC90330F7}"/>
              </a:ext>
            </a:extLst>
          </p:cNvPr>
          <p:cNvPicPr>
            <a:picLocks noChangeAspect="1"/>
          </p:cNvPicPr>
          <p:nvPr/>
        </p:nvPicPr>
        <p:blipFill>
          <a:blip r:embed="rId2"/>
          <a:stretch>
            <a:fillRect/>
          </a:stretch>
        </p:blipFill>
        <p:spPr>
          <a:xfrm>
            <a:off x="7939436" y="255884"/>
            <a:ext cx="3716652" cy="1729137"/>
          </a:xfrm>
          <a:prstGeom prst="rect">
            <a:avLst/>
          </a:prstGeom>
        </p:spPr>
      </p:pic>
    </p:spTree>
    <p:extLst>
      <p:ext uri="{BB962C8B-B14F-4D97-AF65-F5344CB8AC3E}">
        <p14:creationId xmlns:p14="http://schemas.microsoft.com/office/powerpoint/2010/main" val="3586747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p:txBody>
          <a:bodyPr>
            <a:normAutofit/>
          </a:bodyPr>
          <a:lstStyle/>
          <a:p>
            <a:pPr>
              <a:buFontTx/>
              <a:buNone/>
            </a:pPr>
            <a:r>
              <a:rPr lang="nl-NL" dirty="0">
                <a:solidFill>
                  <a:srgbClr val="11306F"/>
                </a:solidFill>
                <a:latin typeface="Calibri" pitchFamily="34" charset="0"/>
              </a:rPr>
              <a:t>“Wie kan </a:t>
            </a:r>
            <a:r>
              <a:rPr lang="nl-NL">
                <a:solidFill>
                  <a:srgbClr val="11306F"/>
                </a:solidFill>
                <a:latin typeface="Calibri" pitchFamily="34" charset="0"/>
              </a:rPr>
              <a:t>namens u </a:t>
            </a:r>
            <a:r>
              <a:rPr lang="nl-NL" dirty="0">
                <a:solidFill>
                  <a:srgbClr val="11306F"/>
                </a:solidFill>
                <a:latin typeface="Calibri" pitchFamily="34" charset="0"/>
              </a:rPr>
              <a:t>optreden indien u het zelf niet meer kunt”</a:t>
            </a:r>
          </a:p>
          <a:p>
            <a:pPr>
              <a:buFontTx/>
              <a:buNone/>
            </a:pPr>
            <a:endParaRPr lang="nl-NL" dirty="0">
              <a:solidFill>
                <a:srgbClr val="11306F"/>
              </a:solidFill>
              <a:latin typeface="Calibri" pitchFamily="34" charset="0"/>
            </a:endParaRPr>
          </a:p>
          <a:p>
            <a:pPr>
              <a:buFontTx/>
              <a:buNone/>
            </a:pPr>
            <a:r>
              <a:rPr lang="nl-NL" dirty="0">
                <a:solidFill>
                  <a:srgbClr val="11306F"/>
                </a:solidFill>
                <a:latin typeface="Calibri" pitchFamily="34" charset="0"/>
              </a:rPr>
              <a:t>			J.W. Landman</a:t>
            </a:r>
          </a:p>
          <a:p>
            <a:pPr>
              <a:buFontTx/>
              <a:buNone/>
            </a:pPr>
            <a:r>
              <a:rPr lang="nl-NL" dirty="0">
                <a:solidFill>
                  <a:srgbClr val="11306F"/>
                </a:solidFill>
                <a:latin typeface="Calibri" pitchFamily="34" charset="0"/>
              </a:rPr>
              <a:t>			Parallelweg 1, Meppel</a:t>
            </a:r>
          </a:p>
          <a:p>
            <a:pPr>
              <a:buFontTx/>
              <a:buNone/>
            </a:pPr>
            <a:r>
              <a:rPr lang="nl-NL" dirty="0">
                <a:solidFill>
                  <a:srgbClr val="11306F"/>
                </a:solidFill>
                <a:latin typeface="Calibri" pitchFamily="34" charset="0"/>
              </a:rPr>
              <a:t>			0522-255300</a:t>
            </a:r>
          </a:p>
          <a:p>
            <a:pPr>
              <a:buFontTx/>
              <a:buNone/>
            </a:pPr>
            <a:r>
              <a:rPr lang="nl-NL" dirty="0">
                <a:solidFill>
                  <a:srgbClr val="11306F"/>
                </a:solidFill>
                <a:latin typeface="Calibri" pitchFamily="34" charset="0"/>
              </a:rPr>
              <a:t>			info@landmannotariaat.nl</a:t>
            </a:r>
          </a:p>
          <a:p>
            <a:pPr>
              <a:buFontTx/>
              <a:buNone/>
            </a:pPr>
            <a:r>
              <a:rPr lang="nl-NL" dirty="0">
                <a:solidFill>
                  <a:srgbClr val="11306F"/>
                </a:solidFill>
                <a:latin typeface="Calibri" pitchFamily="34" charset="0"/>
              </a:rPr>
              <a:t>	</a:t>
            </a:r>
          </a:p>
        </p:txBody>
      </p:sp>
      <p:sp>
        <p:nvSpPr>
          <p:cNvPr id="7170" name="Rectangle 2"/>
          <p:cNvSpPr>
            <a:spLocks noGrp="1" noChangeArrowheads="1"/>
          </p:cNvSpPr>
          <p:nvPr>
            <p:ph type="title"/>
          </p:nvPr>
        </p:nvSpPr>
        <p:spPr/>
        <p:txBody>
          <a:bodyPr/>
          <a:lstStyle/>
          <a:p>
            <a:pPr>
              <a:defRPr/>
            </a:pPr>
            <a:r>
              <a:rPr lang="nl-NL" b="0" dirty="0">
                <a:solidFill>
                  <a:srgbClr val="11306F"/>
                </a:solidFill>
                <a:effectLst/>
                <a:latin typeface="Calibri" pitchFamily="34" charset="0"/>
                <a:ea typeface="+mn-ea"/>
                <a:cs typeface="+mn-cs"/>
              </a:rPr>
              <a:t>	Levenstestament</a:t>
            </a:r>
          </a:p>
        </p:txBody>
      </p:sp>
      <p:pic>
        <p:nvPicPr>
          <p:cNvPr id="1026" name="Afbeelding 1" descr="Afbeelding met Lettertype, Graphics, ontwerp&#10;&#10;Automatisch gegenereerde beschrijving">
            <a:extLst>
              <a:ext uri="{FF2B5EF4-FFF2-40B4-BE49-F238E27FC236}">
                <a16:creationId xmlns:a16="http://schemas.microsoft.com/office/drawing/2014/main" id="{72B1884B-6D35-5D1D-E27B-1E9DDF2B3B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4192" y="5337973"/>
            <a:ext cx="27432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7723366"/>
      </p:ext>
    </p:extLst>
  </p:cSld>
  <p:clrMapOvr>
    <a:masterClrMapping/>
  </p:clrMapOvr>
  <mc:AlternateContent xmlns:mc="http://schemas.openxmlformats.org/markup-compatibility/2006" xmlns:p14="http://schemas.microsoft.com/office/powerpoint/2010/main">
    <mc:Choice Requires="p14">
      <p:transition p14:dur="10">
        <p:blinds/>
      </p:transition>
    </mc:Choice>
    <mc:Fallback xmlns="">
      <p:transition>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dissolv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71">
                                            <p:txEl>
                                              <p:pRg st="2" end="2"/>
                                            </p:txEl>
                                          </p:spTgt>
                                        </p:tgtEl>
                                        <p:attrNameLst>
                                          <p:attrName>style.visibility</p:attrName>
                                        </p:attrNameLst>
                                      </p:cBhvr>
                                      <p:to>
                                        <p:strVal val="visible"/>
                                      </p:to>
                                    </p:set>
                                    <p:animEffect transition="in" filter="dissolve">
                                      <p:cBhvr>
                                        <p:cTn id="12" dur="500"/>
                                        <p:tgtEl>
                                          <p:spTgt spid="717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171">
                                            <p:txEl>
                                              <p:pRg st="3" end="3"/>
                                            </p:txEl>
                                          </p:spTgt>
                                        </p:tgtEl>
                                        <p:attrNameLst>
                                          <p:attrName>style.visibility</p:attrName>
                                        </p:attrNameLst>
                                      </p:cBhvr>
                                      <p:to>
                                        <p:strVal val="visible"/>
                                      </p:to>
                                    </p:set>
                                    <p:animEffect transition="in" filter="dissolve">
                                      <p:cBhvr>
                                        <p:cTn id="17" dur="500"/>
                                        <p:tgtEl>
                                          <p:spTgt spid="717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171">
                                            <p:txEl>
                                              <p:pRg st="4" end="4"/>
                                            </p:txEl>
                                          </p:spTgt>
                                        </p:tgtEl>
                                        <p:attrNameLst>
                                          <p:attrName>style.visibility</p:attrName>
                                        </p:attrNameLst>
                                      </p:cBhvr>
                                      <p:to>
                                        <p:strVal val="visible"/>
                                      </p:to>
                                    </p:set>
                                    <p:animEffect transition="in" filter="dissolve">
                                      <p:cBhvr>
                                        <p:cTn id="22" dur="500"/>
                                        <p:tgtEl>
                                          <p:spTgt spid="717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171">
                                            <p:txEl>
                                              <p:pRg st="5" end="5"/>
                                            </p:txEl>
                                          </p:spTgt>
                                        </p:tgtEl>
                                        <p:attrNameLst>
                                          <p:attrName>style.visibility</p:attrName>
                                        </p:attrNameLst>
                                      </p:cBhvr>
                                      <p:to>
                                        <p:strVal val="visible"/>
                                      </p:to>
                                    </p:set>
                                    <p:animEffect transition="in" filter="dissolve">
                                      <p:cBhvr>
                                        <p:cTn id="27" dur="500"/>
                                        <p:tgtEl>
                                          <p:spTgt spid="717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171">
                                            <p:txEl>
                                              <p:pRg st="6" end="6"/>
                                            </p:txEl>
                                          </p:spTgt>
                                        </p:tgtEl>
                                        <p:attrNameLst>
                                          <p:attrName>style.visibility</p:attrName>
                                        </p:attrNameLst>
                                      </p:cBhvr>
                                      <p:to>
                                        <p:strVal val="visible"/>
                                      </p:to>
                                    </p:set>
                                    <p:animEffect transition="in" filter="dissolve">
                                      <p:cBhvr>
                                        <p:cTn id="32" dur="500"/>
                                        <p:tgtEl>
                                          <p:spTgt spid="71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uiExpand="1"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p:txBody>
          <a:bodyPr>
            <a:normAutofit fontScale="92500" lnSpcReduction="10000"/>
          </a:bodyPr>
          <a:lstStyle/>
          <a:p>
            <a:pPr>
              <a:buFontTx/>
              <a:buNone/>
            </a:pPr>
            <a:r>
              <a:rPr lang="nl-NL" dirty="0">
                <a:solidFill>
                  <a:srgbClr val="11306F"/>
                </a:solidFill>
                <a:latin typeface="Calibri" pitchFamily="34" charset="0"/>
              </a:rPr>
              <a:t>Toenemende problematiek door vergrijzing en langer leven.</a:t>
            </a:r>
          </a:p>
          <a:p>
            <a:pPr>
              <a:buFontTx/>
              <a:buNone/>
            </a:pPr>
            <a:r>
              <a:rPr lang="nl-NL" dirty="0">
                <a:solidFill>
                  <a:srgbClr val="11306F"/>
                </a:solidFill>
                <a:latin typeface="Calibri" pitchFamily="34" charset="0"/>
              </a:rPr>
              <a:t>Wilsonbekwaamheid ten gevolge van dementie, herseninfarct, </a:t>
            </a:r>
            <a:r>
              <a:rPr lang="nl-NL" dirty="0" err="1">
                <a:solidFill>
                  <a:srgbClr val="11306F"/>
                </a:solidFill>
                <a:latin typeface="Calibri" pitchFamily="34" charset="0"/>
              </a:rPr>
              <a:t>tia</a:t>
            </a:r>
            <a:r>
              <a:rPr lang="nl-NL" dirty="0">
                <a:solidFill>
                  <a:srgbClr val="11306F"/>
                </a:solidFill>
                <a:latin typeface="Calibri" pitchFamily="34" charset="0"/>
              </a:rPr>
              <a:t>, beroerte, ongeval, comateuze toestand.</a:t>
            </a:r>
          </a:p>
          <a:p>
            <a:pPr>
              <a:buNone/>
            </a:pPr>
            <a:r>
              <a:rPr lang="nl-NL" dirty="0">
                <a:solidFill>
                  <a:srgbClr val="11306F"/>
                </a:solidFill>
                <a:latin typeface="Calibri" pitchFamily="34" charset="0"/>
              </a:rPr>
              <a:t>Wie kan bij een wilsonbekwaamheid, namens deze persoon optreden? In feite niemand; ook al bent u gehuwd in gemeenschap van goederen. De wet geeft “oplossing” in de vorm van benoeming van een bewindvoerder of curator door de rechtbank.</a:t>
            </a:r>
          </a:p>
          <a:p>
            <a:pPr>
              <a:buNone/>
            </a:pPr>
            <a:endParaRPr lang="nl-NL" dirty="0">
              <a:solidFill>
                <a:srgbClr val="11306F"/>
              </a:solidFill>
              <a:latin typeface="Calibri" pitchFamily="34" charset="0"/>
            </a:endParaRPr>
          </a:p>
          <a:p>
            <a:pPr>
              <a:buNone/>
            </a:pPr>
            <a:r>
              <a:rPr lang="nl-NL" dirty="0">
                <a:solidFill>
                  <a:srgbClr val="11306F"/>
                </a:solidFill>
                <a:latin typeface="Calibri" pitchFamily="34" charset="0"/>
              </a:rPr>
              <a:t>Speelt niet alleen bij “ouderen”!</a:t>
            </a:r>
          </a:p>
          <a:p>
            <a:pPr>
              <a:buNone/>
            </a:pPr>
            <a:r>
              <a:rPr lang="nl-NL" dirty="0">
                <a:solidFill>
                  <a:srgbClr val="11306F"/>
                </a:solidFill>
                <a:latin typeface="Calibri" pitchFamily="34" charset="0"/>
              </a:rPr>
              <a:t>Speelt niet alleen bij wilsonbekwaamheid!</a:t>
            </a:r>
          </a:p>
          <a:p>
            <a:pPr>
              <a:buNone/>
            </a:pPr>
            <a:r>
              <a:rPr lang="nl-NL" dirty="0">
                <a:solidFill>
                  <a:srgbClr val="11306F"/>
                </a:solidFill>
                <a:latin typeface="Calibri" pitchFamily="34" charset="0"/>
              </a:rPr>
              <a:t>Beschermt iemand niet tegen zichzelf!</a:t>
            </a:r>
          </a:p>
          <a:p>
            <a:pPr>
              <a:buFontTx/>
              <a:buNone/>
            </a:pPr>
            <a:endParaRPr lang="nl-NL" dirty="0">
              <a:solidFill>
                <a:srgbClr val="11306F"/>
              </a:solidFill>
              <a:latin typeface="Calibri" pitchFamily="34" charset="0"/>
            </a:endParaRPr>
          </a:p>
        </p:txBody>
      </p:sp>
      <p:sp>
        <p:nvSpPr>
          <p:cNvPr id="7170" name="Rectangle 2"/>
          <p:cNvSpPr>
            <a:spLocks noGrp="1" noChangeArrowheads="1"/>
          </p:cNvSpPr>
          <p:nvPr>
            <p:ph type="title"/>
          </p:nvPr>
        </p:nvSpPr>
        <p:spPr/>
        <p:txBody>
          <a:bodyPr/>
          <a:lstStyle/>
          <a:p>
            <a:pPr>
              <a:defRPr/>
            </a:pPr>
            <a:r>
              <a:rPr lang="nl-NL" b="0" dirty="0">
                <a:solidFill>
                  <a:srgbClr val="11306F"/>
                </a:solidFill>
                <a:effectLst/>
                <a:latin typeface="Calibri" pitchFamily="34" charset="0"/>
                <a:ea typeface="+mn-ea"/>
                <a:cs typeface="+mn-cs"/>
              </a:rPr>
              <a:t>	Levenstestament</a:t>
            </a:r>
          </a:p>
        </p:txBody>
      </p:sp>
      <p:pic>
        <p:nvPicPr>
          <p:cNvPr id="1026" name="Afbeelding 1" descr="Afbeelding met Lettertype, Graphics, ontwerp&#10;&#10;Automatisch gegenereerde beschrijving">
            <a:extLst>
              <a:ext uri="{FF2B5EF4-FFF2-40B4-BE49-F238E27FC236}">
                <a16:creationId xmlns:a16="http://schemas.microsoft.com/office/drawing/2014/main" id="{72B1884B-6D35-5D1D-E27B-1E9DDF2B3B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4192" y="5337973"/>
            <a:ext cx="27432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449833"/>
      </p:ext>
    </p:extLst>
  </p:cSld>
  <p:clrMapOvr>
    <a:masterClrMapping/>
  </p:clrMapOvr>
  <mc:AlternateContent xmlns:mc="http://schemas.openxmlformats.org/markup-compatibility/2006" xmlns:p14="http://schemas.microsoft.com/office/powerpoint/2010/main">
    <mc:Choice Requires="p14">
      <p:transition p14:dur="10">
        <p:blinds/>
      </p:transition>
    </mc:Choice>
    <mc:Fallback xmlns="">
      <p:transition>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dissolv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dissolv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dissolv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171">
                                            <p:txEl>
                                              <p:pRg st="4" end="4"/>
                                            </p:txEl>
                                          </p:spTgt>
                                        </p:tgtEl>
                                        <p:attrNameLst>
                                          <p:attrName>style.visibility</p:attrName>
                                        </p:attrNameLst>
                                      </p:cBhvr>
                                      <p:to>
                                        <p:strVal val="visible"/>
                                      </p:to>
                                    </p:set>
                                    <p:animEffect transition="in" filter="dissolve">
                                      <p:cBhvr>
                                        <p:cTn id="22" dur="500"/>
                                        <p:tgtEl>
                                          <p:spTgt spid="717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171">
                                            <p:txEl>
                                              <p:pRg st="5" end="5"/>
                                            </p:txEl>
                                          </p:spTgt>
                                        </p:tgtEl>
                                        <p:attrNameLst>
                                          <p:attrName>style.visibility</p:attrName>
                                        </p:attrNameLst>
                                      </p:cBhvr>
                                      <p:to>
                                        <p:strVal val="visible"/>
                                      </p:to>
                                    </p:set>
                                    <p:animEffect transition="in" filter="dissolve">
                                      <p:cBhvr>
                                        <p:cTn id="27" dur="500"/>
                                        <p:tgtEl>
                                          <p:spTgt spid="717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171">
                                            <p:txEl>
                                              <p:pRg st="6" end="6"/>
                                            </p:txEl>
                                          </p:spTgt>
                                        </p:tgtEl>
                                        <p:attrNameLst>
                                          <p:attrName>style.visibility</p:attrName>
                                        </p:attrNameLst>
                                      </p:cBhvr>
                                      <p:to>
                                        <p:strVal val="visible"/>
                                      </p:to>
                                    </p:set>
                                    <p:animEffect transition="in" filter="dissolve">
                                      <p:cBhvr>
                                        <p:cTn id="32" dur="500"/>
                                        <p:tgtEl>
                                          <p:spTgt spid="71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p:txBody>
          <a:bodyPr>
            <a:normAutofit fontScale="92500"/>
          </a:bodyPr>
          <a:lstStyle/>
          <a:p>
            <a:pPr>
              <a:buFontTx/>
              <a:buNone/>
            </a:pPr>
            <a:r>
              <a:rPr lang="nl-NL" dirty="0">
                <a:solidFill>
                  <a:srgbClr val="11306F"/>
                </a:solidFill>
                <a:latin typeface="Calibri" pitchFamily="34" charset="0"/>
              </a:rPr>
              <a:t>Vroeger: Volmacht met name op financieel vlak en vermogensrechtelijk vlak.</a:t>
            </a:r>
          </a:p>
          <a:p>
            <a:pPr>
              <a:buFontTx/>
              <a:buNone/>
            </a:pPr>
            <a:endParaRPr lang="nl-NL" dirty="0">
              <a:solidFill>
                <a:srgbClr val="11306F"/>
              </a:solidFill>
              <a:latin typeface="Calibri" pitchFamily="34" charset="0"/>
            </a:endParaRPr>
          </a:p>
          <a:p>
            <a:pPr>
              <a:buFontTx/>
              <a:buNone/>
            </a:pPr>
            <a:r>
              <a:rPr lang="nl-NL" dirty="0">
                <a:solidFill>
                  <a:srgbClr val="11306F"/>
                </a:solidFill>
                <a:latin typeface="Calibri" pitchFamily="34" charset="0"/>
              </a:rPr>
              <a:t>Ontwikkeling en uitbreidingen:</a:t>
            </a:r>
          </a:p>
          <a:p>
            <a:pPr>
              <a:buFontTx/>
              <a:buNone/>
            </a:pPr>
            <a:r>
              <a:rPr lang="nl-NL" dirty="0">
                <a:solidFill>
                  <a:srgbClr val="11306F"/>
                </a:solidFill>
                <a:latin typeface="Calibri" pitchFamily="34" charset="0"/>
              </a:rPr>
              <a:t>-- instanties en instellingen eisen specifieke volmachten</a:t>
            </a:r>
          </a:p>
          <a:p>
            <a:pPr>
              <a:buFontTx/>
              <a:buNone/>
            </a:pPr>
            <a:r>
              <a:rPr lang="nl-NL" dirty="0">
                <a:solidFill>
                  <a:srgbClr val="11306F"/>
                </a:solidFill>
                <a:latin typeface="Calibri" pitchFamily="34" charset="0"/>
              </a:rPr>
              <a:t>-- medische bepalingen en volmachten</a:t>
            </a:r>
          </a:p>
          <a:p>
            <a:pPr>
              <a:buFontTx/>
              <a:buNone/>
            </a:pPr>
            <a:r>
              <a:rPr lang="nl-NL" dirty="0">
                <a:solidFill>
                  <a:srgbClr val="11306F"/>
                </a:solidFill>
                <a:latin typeface="Calibri" pitchFamily="34" charset="0"/>
              </a:rPr>
              <a:t>-- verklaringen inzake levenseinde, maar wat in een medisch dossier moet worden vastgelegd kan niet in een levenstestament. Hoogstens een wens. </a:t>
            </a:r>
          </a:p>
          <a:p>
            <a:pPr>
              <a:buFontTx/>
              <a:buNone/>
            </a:pPr>
            <a:r>
              <a:rPr lang="nl-NL" dirty="0">
                <a:solidFill>
                  <a:srgbClr val="11306F"/>
                </a:solidFill>
                <a:latin typeface="Calibri" pitchFamily="34" charset="0"/>
              </a:rPr>
              <a:t>-- breed scala aan regelingen en instructies, afhankelijk van eigen wensen en behoeften.</a:t>
            </a:r>
          </a:p>
        </p:txBody>
      </p:sp>
      <p:sp>
        <p:nvSpPr>
          <p:cNvPr id="7170" name="Rectangle 2"/>
          <p:cNvSpPr>
            <a:spLocks noGrp="1" noChangeArrowheads="1"/>
          </p:cNvSpPr>
          <p:nvPr>
            <p:ph type="title"/>
          </p:nvPr>
        </p:nvSpPr>
        <p:spPr>
          <a:xfrm>
            <a:off x="1981200" y="274638"/>
            <a:ext cx="8229600" cy="778098"/>
          </a:xfrm>
        </p:spPr>
        <p:txBody>
          <a:bodyPr>
            <a:normAutofit fontScale="90000"/>
          </a:bodyPr>
          <a:lstStyle/>
          <a:p>
            <a:pPr>
              <a:defRPr/>
            </a:pPr>
            <a:r>
              <a:rPr lang="nl-NL" b="0" dirty="0">
                <a:solidFill>
                  <a:srgbClr val="11306F"/>
                </a:solidFill>
                <a:effectLst/>
                <a:latin typeface="Calibri" pitchFamily="34" charset="0"/>
                <a:ea typeface="+mn-ea"/>
                <a:cs typeface="+mn-cs"/>
              </a:rPr>
              <a:t>Algehele Volmacht - Levenstestament</a:t>
            </a:r>
          </a:p>
        </p:txBody>
      </p:sp>
      <p:pic>
        <p:nvPicPr>
          <p:cNvPr id="2" name="Afbeelding 1" descr="Afbeelding met Lettertype, Graphics, ontwerp&#10;&#10;Automatisch gegenereerde beschrijving">
            <a:extLst>
              <a:ext uri="{FF2B5EF4-FFF2-40B4-BE49-F238E27FC236}">
                <a16:creationId xmlns:a16="http://schemas.microsoft.com/office/drawing/2014/main" id="{684E1742-4FC1-6207-144E-82D58A7EBF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4192" y="5337973"/>
            <a:ext cx="27432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892074"/>
      </p:ext>
    </p:extLst>
  </p:cSld>
  <p:clrMapOvr>
    <a:masterClrMapping/>
  </p:clrMapOvr>
  <mc:AlternateContent xmlns:mc="http://schemas.openxmlformats.org/markup-compatibility/2006" xmlns:p14="http://schemas.microsoft.com/office/powerpoint/2010/main">
    <mc:Choice Requires="p14">
      <p:transition p14:dur="10">
        <p:blinds/>
      </p:transition>
    </mc:Choice>
    <mc:Fallback xmlns="">
      <p:transition>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dissolv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71">
                                            <p:txEl>
                                              <p:pRg st="2" end="2"/>
                                            </p:txEl>
                                          </p:spTgt>
                                        </p:tgtEl>
                                        <p:attrNameLst>
                                          <p:attrName>style.visibility</p:attrName>
                                        </p:attrNameLst>
                                      </p:cBhvr>
                                      <p:to>
                                        <p:strVal val="visible"/>
                                      </p:to>
                                    </p:set>
                                    <p:animEffect transition="in" filter="dissolve">
                                      <p:cBhvr>
                                        <p:cTn id="12" dur="500"/>
                                        <p:tgtEl>
                                          <p:spTgt spid="717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171">
                                            <p:txEl>
                                              <p:pRg st="3" end="3"/>
                                            </p:txEl>
                                          </p:spTgt>
                                        </p:tgtEl>
                                        <p:attrNameLst>
                                          <p:attrName>style.visibility</p:attrName>
                                        </p:attrNameLst>
                                      </p:cBhvr>
                                      <p:to>
                                        <p:strVal val="visible"/>
                                      </p:to>
                                    </p:set>
                                    <p:animEffect transition="in" filter="dissolve">
                                      <p:cBhvr>
                                        <p:cTn id="17" dur="500"/>
                                        <p:tgtEl>
                                          <p:spTgt spid="717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171">
                                            <p:txEl>
                                              <p:pRg st="4" end="4"/>
                                            </p:txEl>
                                          </p:spTgt>
                                        </p:tgtEl>
                                        <p:attrNameLst>
                                          <p:attrName>style.visibility</p:attrName>
                                        </p:attrNameLst>
                                      </p:cBhvr>
                                      <p:to>
                                        <p:strVal val="visible"/>
                                      </p:to>
                                    </p:set>
                                    <p:animEffect transition="in" filter="dissolve">
                                      <p:cBhvr>
                                        <p:cTn id="22" dur="500"/>
                                        <p:tgtEl>
                                          <p:spTgt spid="717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171">
                                            <p:txEl>
                                              <p:pRg st="5" end="5"/>
                                            </p:txEl>
                                          </p:spTgt>
                                        </p:tgtEl>
                                        <p:attrNameLst>
                                          <p:attrName>style.visibility</p:attrName>
                                        </p:attrNameLst>
                                      </p:cBhvr>
                                      <p:to>
                                        <p:strVal val="visible"/>
                                      </p:to>
                                    </p:set>
                                    <p:animEffect transition="in" filter="dissolve">
                                      <p:cBhvr>
                                        <p:cTn id="27" dur="500"/>
                                        <p:tgtEl>
                                          <p:spTgt spid="717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171">
                                            <p:txEl>
                                              <p:pRg st="6" end="6"/>
                                            </p:txEl>
                                          </p:spTgt>
                                        </p:tgtEl>
                                        <p:attrNameLst>
                                          <p:attrName>style.visibility</p:attrName>
                                        </p:attrNameLst>
                                      </p:cBhvr>
                                      <p:to>
                                        <p:strVal val="visible"/>
                                      </p:to>
                                    </p:set>
                                    <p:animEffect transition="in" filter="dissolve">
                                      <p:cBhvr>
                                        <p:cTn id="32" dur="500"/>
                                        <p:tgtEl>
                                          <p:spTgt spid="71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fontScale="92500" lnSpcReduction="10000"/>
          </a:bodyPr>
          <a:lstStyle/>
          <a:p>
            <a:pPr marL="109728" indent="0">
              <a:buNone/>
            </a:pPr>
            <a:r>
              <a:rPr lang="nl-NL" dirty="0">
                <a:solidFill>
                  <a:srgbClr val="11306F"/>
                </a:solidFill>
                <a:latin typeface="Calibri" pitchFamily="34" charset="0"/>
              </a:rPr>
              <a:t>Wat als u niets heeft geregeld en u wordt wilsonbekwaam?</a:t>
            </a:r>
          </a:p>
          <a:p>
            <a:pPr marL="109728" indent="0">
              <a:buNone/>
            </a:pPr>
            <a:r>
              <a:rPr lang="nl-NL" dirty="0">
                <a:solidFill>
                  <a:srgbClr val="11306F"/>
                </a:solidFill>
                <a:latin typeface="Calibri" pitchFamily="34" charset="0"/>
              </a:rPr>
              <a:t>Wet stelt: </a:t>
            </a:r>
          </a:p>
          <a:p>
            <a:pPr marL="109728" indent="0">
              <a:buNone/>
            </a:pPr>
            <a:r>
              <a:rPr lang="nl-NL" dirty="0">
                <a:solidFill>
                  <a:srgbClr val="11306F"/>
                </a:solidFill>
                <a:latin typeface="Calibri" pitchFamily="34" charset="0"/>
              </a:rPr>
              <a:t>-- wilsonbekwame = handelingsonbekwaam</a:t>
            </a:r>
          </a:p>
          <a:p>
            <a:pPr marL="109728" indent="0">
              <a:buNone/>
            </a:pPr>
            <a:r>
              <a:rPr lang="nl-NL" dirty="0">
                <a:solidFill>
                  <a:srgbClr val="11306F"/>
                </a:solidFill>
                <a:latin typeface="Calibri" pitchFamily="34" charset="0"/>
              </a:rPr>
              <a:t>-- handelingsonbekwame heeft een vertegenwoordiger nodig</a:t>
            </a:r>
          </a:p>
          <a:p>
            <a:pPr marL="109728" indent="0">
              <a:buNone/>
            </a:pPr>
            <a:endParaRPr lang="nl-NL" dirty="0">
              <a:solidFill>
                <a:srgbClr val="11306F"/>
              </a:solidFill>
              <a:latin typeface="Calibri" pitchFamily="34" charset="0"/>
            </a:endParaRPr>
          </a:p>
          <a:p>
            <a:pPr marL="109728" indent="0">
              <a:buNone/>
            </a:pPr>
            <a:r>
              <a:rPr lang="nl-NL" dirty="0">
                <a:solidFill>
                  <a:srgbClr val="11306F"/>
                </a:solidFill>
                <a:latin typeface="Calibri" pitchFamily="34" charset="0"/>
              </a:rPr>
              <a:t>De Wet geeft als “oplossing” een door de Rechtbank aan te wijzen én door de Rechtbank te controleren vertegenwoordiger:</a:t>
            </a:r>
          </a:p>
          <a:p>
            <a:pPr>
              <a:buFontTx/>
              <a:buChar char="-"/>
            </a:pPr>
            <a:r>
              <a:rPr lang="nl-NL" dirty="0">
                <a:solidFill>
                  <a:srgbClr val="11306F"/>
                </a:solidFill>
                <a:latin typeface="Calibri" pitchFamily="34" charset="0"/>
              </a:rPr>
              <a:t>Bewind (= over vermogen, geheel of specifiek deel);</a:t>
            </a:r>
          </a:p>
          <a:p>
            <a:pPr>
              <a:buFontTx/>
              <a:buChar char="-"/>
            </a:pPr>
            <a:r>
              <a:rPr lang="nl-NL" dirty="0">
                <a:solidFill>
                  <a:srgbClr val="11306F"/>
                </a:solidFill>
                <a:latin typeface="Calibri" pitchFamily="34" charset="0"/>
              </a:rPr>
              <a:t>Curatele (= over vermogen + persoon);</a:t>
            </a:r>
          </a:p>
          <a:p>
            <a:pPr>
              <a:buFontTx/>
              <a:buChar char="-"/>
            </a:pPr>
            <a:r>
              <a:rPr lang="nl-NL" dirty="0">
                <a:solidFill>
                  <a:srgbClr val="11306F"/>
                </a:solidFill>
                <a:latin typeface="Calibri" pitchFamily="34" charset="0"/>
              </a:rPr>
              <a:t>Mentorschap (=over persoon).</a:t>
            </a:r>
          </a:p>
          <a:p>
            <a:pPr>
              <a:buFontTx/>
              <a:buChar char="-"/>
            </a:pPr>
            <a:endParaRPr lang="nl-NL" dirty="0">
              <a:solidFill>
                <a:srgbClr val="11306F"/>
              </a:solidFill>
              <a:latin typeface="Calibri" pitchFamily="34" charset="0"/>
            </a:endParaRPr>
          </a:p>
          <a:p>
            <a:pPr marL="109728" indent="0">
              <a:buNone/>
            </a:pPr>
            <a:endParaRPr lang="nl-NL" dirty="0">
              <a:solidFill>
                <a:srgbClr val="11306F"/>
              </a:solidFill>
              <a:latin typeface="Calibri" pitchFamily="34" charset="0"/>
            </a:endParaRPr>
          </a:p>
          <a:p>
            <a:pPr>
              <a:buFontTx/>
              <a:buChar char="-"/>
            </a:pPr>
            <a:endParaRPr lang="nl-NL" dirty="0">
              <a:solidFill>
                <a:srgbClr val="11306F"/>
              </a:solidFill>
              <a:latin typeface="Calibri" pitchFamily="34" charset="0"/>
            </a:endParaRPr>
          </a:p>
          <a:p>
            <a:pPr>
              <a:buFontTx/>
              <a:buChar char="-"/>
            </a:pPr>
            <a:endParaRPr lang="nl-NL" dirty="0">
              <a:solidFill>
                <a:srgbClr val="11306F"/>
              </a:solidFill>
              <a:latin typeface="Calibri" pitchFamily="34" charset="0"/>
            </a:endParaRPr>
          </a:p>
          <a:p>
            <a:endParaRPr lang="nl-NL" dirty="0"/>
          </a:p>
        </p:txBody>
      </p:sp>
      <p:sp>
        <p:nvSpPr>
          <p:cNvPr id="3" name="Titel 2"/>
          <p:cNvSpPr>
            <a:spLocks noGrp="1"/>
          </p:cNvSpPr>
          <p:nvPr>
            <p:ph type="title"/>
          </p:nvPr>
        </p:nvSpPr>
        <p:spPr/>
        <p:txBody>
          <a:bodyPr/>
          <a:lstStyle/>
          <a:p>
            <a:r>
              <a:rPr lang="nl-NL" b="0" dirty="0">
                <a:solidFill>
                  <a:srgbClr val="11306F"/>
                </a:solidFill>
                <a:effectLst/>
                <a:latin typeface="Calibri" pitchFamily="34" charset="0"/>
              </a:rPr>
              <a:t>Oplossing Wet: bewind en curatele</a:t>
            </a:r>
            <a:endParaRPr lang="nl-NL" b="0" dirty="0">
              <a:effectLst/>
            </a:endParaRPr>
          </a:p>
        </p:txBody>
      </p:sp>
      <p:pic>
        <p:nvPicPr>
          <p:cNvPr id="4" name="Afbeelding 1" descr="Afbeelding met Lettertype, Graphics, ontwerp&#10;&#10;Automatisch gegenereerde beschrijving">
            <a:extLst>
              <a:ext uri="{FF2B5EF4-FFF2-40B4-BE49-F238E27FC236}">
                <a16:creationId xmlns:a16="http://schemas.microsoft.com/office/drawing/2014/main" id="{B51084AC-A864-F133-CCFC-388CDFEE3C3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24192" y="5337973"/>
            <a:ext cx="27432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2758437"/>
      </p:ext>
    </p:extLst>
  </p:cSld>
  <p:clrMapOvr>
    <a:masterClrMapping/>
  </p:clrMapOvr>
  <mc:AlternateContent xmlns:mc="http://schemas.openxmlformats.org/markup-compatibility/2006" xmlns:p14="http://schemas.microsoft.com/office/powerpoint/2010/main">
    <mc:Choice Requires="p14">
      <p:transition p14:dur="10">
        <p:blinds/>
      </p:transition>
    </mc:Choice>
    <mc:Fallback xmlns="">
      <p:transition>
        <p:blind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fontScale="92500" lnSpcReduction="10000"/>
          </a:bodyPr>
          <a:lstStyle/>
          <a:p>
            <a:pPr marL="109728" indent="0">
              <a:buClr>
                <a:srgbClr val="2DA2BF"/>
              </a:buClr>
              <a:buNone/>
            </a:pPr>
            <a:r>
              <a:rPr lang="nl-NL" dirty="0">
                <a:solidFill>
                  <a:srgbClr val="11306F"/>
                </a:solidFill>
                <a:latin typeface="Calibri" pitchFamily="34" charset="0"/>
              </a:rPr>
              <a:t>Achterliggende gedachte: </a:t>
            </a:r>
          </a:p>
          <a:p>
            <a:pPr marL="109728" indent="0">
              <a:buClr>
                <a:srgbClr val="2DA2BF"/>
              </a:buClr>
              <a:buNone/>
            </a:pPr>
            <a:r>
              <a:rPr lang="nl-NL" dirty="0">
                <a:solidFill>
                  <a:srgbClr val="11306F"/>
                </a:solidFill>
                <a:latin typeface="Calibri" pitchFamily="34" charset="0"/>
              </a:rPr>
              <a:t>wettelijke vertegenwoordiger met bescherming van de persoon in kwestie door de Wet:</a:t>
            </a:r>
          </a:p>
          <a:p>
            <a:pPr marL="109728" indent="0">
              <a:buClr>
                <a:srgbClr val="2DA2BF"/>
              </a:buClr>
              <a:buNone/>
            </a:pPr>
            <a:r>
              <a:rPr lang="nl-NL" dirty="0">
                <a:solidFill>
                  <a:srgbClr val="11306F"/>
                </a:solidFill>
                <a:latin typeface="Calibri" pitchFamily="34" charset="0"/>
              </a:rPr>
              <a:t>-- benoeming door de Rechtbank</a:t>
            </a:r>
          </a:p>
          <a:p>
            <a:pPr marL="109728" indent="0">
              <a:buClr>
                <a:srgbClr val="2DA2BF"/>
              </a:buClr>
              <a:buNone/>
            </a:pPr>
            <a:r>
              <a:rPr lang="nl-NL" dirty="0">
                <a:solidFill>
                  <a:srgbClr val="11306F"/>
                </a:solidFill>
                <a:latin typeface="Calibri" pitchFamily="34" charset="0"/>
              </a:rPr>
              <a:t>-- controle door de Rechtbank (vooraf én achteraf)</a:t>
            </a:r>
          </a:p>
          <a:p>
            <a:pPr marL="109728" indent="0">
              <a:buClr>
                <a:srgbClr val="2DA2BF"/>
              </a:buClr>
              <a:buNone/>
            </a:pPr>
            <a:endParaRPr lang="nl-NL" dirty="0">
              <a:solidFill>
                <a:srgbClr val="11306F"/>
              </a:solidFill>
              <a:latin typeface="Calibri" pitchFamily="34" charset="0"/>
            </a:endParaRPr>
          </a:p>
          <a:p>
            <a:pPr marL="109728" indent="0">
              <a:buClr>
                <a:srgbClr val="2DA2BF"/>
              </a:buClr>
              <a:buNone/>
            </a:pPr>
            <a:r>
              <a:rPr lang="nl-NL" dirty="0">
                <a:solidFill>
                  <a:srgbClr val="11306F"/>
                </a:solidFill>
                <a:latin typeface="Calibri" pitchFamily="34" charset="0"/>
              </a:rPr>
              <a:t>Bescherming van de persoon staat boven alles.</a:t>
            </a:r>
          </a:p>
          <a:p>
            <a:pPr marL="109728" indent="0">
              <a:buClr>
                <a:srgbClr val="2DA2BF"/>
              </a:buClr>
              <a:buNone/>
            </a:pPr>
            <a:endParaRPr lang="nl-NL" dirty="0">
              <a:solidFill>
                <a:srgbClr val="11306F"/>
              </a:solidFill>
              <a:latin typeface="Calibri" pitchFamily="34" charset="0"/>
            </a:endParaRPr>
          </a:p>
          <a:p>
            <a:pPr marL="109728" indent="0">
              <a:buClr>
                <a:srgbClr val="2DA2BF"/>
              </a:buClr>
              <a:buNone/>
            </a:pPr>
            <a:r>
              <a:rPr lang="nl-NL" dirty="0">
                <a:solidFill>
                  <a:srgbClr val="11306F"/>
                </a:solidFill>
                <a:latin typeface="Calibri" pitchFamily="34" charset="0"/>
              </a:rPr>
              <a:t>Voordeel is kenbaarheid naar buiten door publicatie in bewind- en curateleregister. Daarmee werking tegen derden.</a:t>
            </a:r>
            <a:endParaRPr lang="nl-NL" dirty="0"/>
          </a:p>
        </p:txBody>
      </p:sp>
      <p:sp>
        <p:nvSpPr>
          <p:cNvPr id="3" name="Titel 2"/>
          <p:cNvSpPr>
            <a:spLocks noGrp="1"/>
          </p:cNvSpPr>
          <p:nvPr>
            <p:ph type="title"/>
          </p:nvPr>
        </p:nvSpPr>
        <p:spPr/>
        <p:txBody>
          <a:bodyPr/>
          <a:lstStyle/>
          <a:p>
            <a:r>
              <a:rPr lang="nl-NL" b="0" dirty="0">
                <a:solidFill>
                  <a:srgbClr val="11306F"/>
                </a:solidFill>
                <a:effectLst/>
                <a:latin typeface="Calibri" pitchFamily="34" charset="0"/>
              </a:rPr>
              <a:t>Oplossing Wet: bewind en curatele</a:t>
            </a:r>
            <a:endParaRPr lang="nl-NL" dirty="0"/>
          </a:p>
        </p:txBody>
      </p:sp>
      <p:pic>
        <p:nvPicPr>
          <p:cNvPr id="4" name="Afbeelding 1" descr="Afbeelding met Lettertype, Graphics, ontwerp&#10;&#10;Automatisch gegenereerde beschrijving">
            <a:extLst>
              <a:ext uri="{FF2B5EF4-FFF2-40B4-BE49-F238E27FC236}">
                <a16:creationId xmlns:a16="http://schemas.microsoft.com/office/drawing/2014/main" id="{CC892819-1C09-9A4A-AE8B-96F1456AA1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1177" y="5475288"/>
            <a:ext cx="27432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5851557"/>
      </p:ext>
    </p:extLst>
  </p:cSld>
  <p:clrMapOvr>
    <a:masterClrMapping/>
  </p:clrMapOvr>
  <mc:AlternateContent xmlns:mc="http://schemas.openxmlformats.org/markup-compatibility/2006" xmlns:p14="http://schemas.microsoft.com/office/powerpoint/2010/main">
    <mc:Choice Requires="p14">
      <p:transition p14:dur="10">
        <p:blinds/>
      </p:transition>
    </mc:Choice>
    <mc:Fallback xmlns="">
      <p:transition>
        <p:blind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Kleurrijkheid, Graphics, creativiteit&#10;&#10;Automatisch gegenereerde beschrijving">
            <a:extLst>
              <a:ext uri="{FF2B5EF4-FFF2-40B4-BE49-F238E27FC236}">
                <a16:creationId xmlns:a16="http://schemas.microsoft.com/office/drawing/2014/main" id="{CD088F34-24A8-1542-077C-88A9219616D9}"/>
              </a:ext>
            </a:extLst>
          </p:cNvPr>
          <p:cNvPicPr>
            <a:picLocks noChangeAspect="1"/>
          </p:cNvPicPr>
          <p:nvPr/>
        </p:nvPicPr>
        <p:blipFill rotWithShape="1">
          <a:blip r:embed="rId2">
            <a:alphaModFix amt="24000"/>
          </a:blip>
          <a:srcRect t="2246" r="20438" b="33269"/>
          <a:stretch/>
        </p:blipFill>
        <p:spPr>
          <a:xfrm>
            <a:off x="3730595" y="0"/>
            <a:ext cx="8461405" cy="6858000"/>
          </a:xfrm>
          <a:prstGeom prst="rect">
            <a:avLst/>
          </a:prstGeom>
        </p:spPr>
      </p:pic>
      <p:sp>
        <p:nvSpPr>
          <p:cNvPr id="2" name="Tekstvak 1"/>
          <p:cNvSpPr txBox="1"/>
          <p:nvPr/>
        </p:nvSpPr>
        <p:spPr>
          <a:xfrm>
            <a:off x="1714678" y="1982984"/>
            <a:ext cx="5462008" cy="1692771"/>
          </a:xfrm>
          <a:prstGeom prst="rect">
            <a:avLst/>
          </a:prstGeom>
          <a:noFill/>
        </p:spPr>
        <p:txBody>
          <a:bodyPr wrap="none" rtlCol="0">
            <a:spAutoFit/>
          </a:bodyPr>
          <a:lstStyle/>
          <a:p>
            <a:r>
              <a:rPr lang="nl-NL" sz="2800" b="1" dirty="0">
                <a:solidFill>
                  <a:srgbClr val="00B050"/>
                </a:solidFill>
              </a:rPr>
              <a:t>Denken mensen na over hun dood?</a:t>
            </a:r>
          </a:p>
          <a:p>
            <a:endParaRPr lang="nl-NL" sz="2800" b="1" dirty="0">
              <a:solidFill>
                <a:srgbClr val="00B050"/>
              </a:solidFill>
            </a:endParaRPr>
          </a:p>
          <a:p>
            <a:endParaRPr lang="nl-NL" sz="2800" b="1" dirty="0">
              <a:solidFill>
                <a:srgbClr val="00B050"/>
              </a:solidFill>
            </a:endParaRPr>
          </a:p>
          <a:p>
            <a:r>
              <a:rPr lang="nl-NL" sz="2000" dirty="0">
                <a:solidFill>
                  <a:srgbClr val="00B050"/>
                </a:solidFill>
              </a:rPr>
              <a:t>En denken wij daar allen op dezelfde manier over?</a:t>
            </a:r>
          </a:p>
        </p:txBody>
      </p:sp>
    </p:spTree>
    <p:extLst>
      <p:ext uri="{BB962C8B-B14F-4D97-AF65-F5344CB8AC3E}">
        <p14:creationId xmlns:p14="http://schemas.microsoft.com/office/powerpoint/2010/main" val="5421427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fontScale="92500" lnSpcReduction="10000"/>
          </a:bodyPr>
          <a:lstStyle/>
          <a:p>
            <a:pPr marL="109728" indent="0">
              <a:buNone/>
            </a:pPr>
            <a:r>
              <a:rPr lang="nl-NL" dirty="0">
                <a:solidFill>
                  <a:srgbClr val="11306F"/>
                </a:solidFill>
                <a:latin typeface="Calibri" pitchFamily="34" charset="0"/>
              </a:rPr>
              <a:t>Procedurele rompslomp, administratieve lasten, kosten:</a:t>
            </a:r>
          </a:p>
          <a:p>
            <a:pPr marL="109728" indent="0">
              <a:buNone/>
            </a:pPr>
            <a:r>
              <a:rPr lang="nl-NL" dirty="0">
                <a:solidFill>
                  <a:srgbClr val="11306F"/>
                </a:solidFill>
                <a:latin typeface="Calibri" pitchFamily="34" charset="0"/>
              </a:rPr>
              <a:t>- Aanvragen bij rechtbank: </a:t>
            </a:r>
          </a:p>
          <a:p>
            <a:pPr marL="109728" indent="0">
              <a:buNone/>
            </a:pPr>
            <a:r>
              <a:rPr lang="nl-NL" dirty="0">
                <a:solidFill>
                  <a:srgbClr val="11306F"/>
                </a:solidFill>
                <a:latin typeface="Calibri" pitchFamily="34" charset="0"/>
              </a:rPr>
              <a:t>   verzoekschriftprocedure die tijd en geld kost;</a:t>
            </a:r>
          </a:p>
          <a:p>
            <a:pPr marL="109728" indent="0">
              <a:buNone/>
            </a:pPr>
            <a:r>
              <a:rPr lang="nl-NL" dirty="0">
                <a:solidFill>
                  <a:srgbClr val="11306F"/>
                </a:solidFill>
                <a:latin typeface="Calibri" pitchFamily="34" charset="0"/>
              </a:rPr>
              <a:t>- Vertegenwoordiger staat onder strak toezicht;</a:t>
            </a:r>
          </a:p>
          <a:p>
            <a:pPr>
              <a:buFontTx/>
              <a:buNone/>
            </a:pPr>
            <a:r>
              <a:rPr lang="nl-NL" dirty="0">
                <a:solidFill>
                  <a:srgbClr val="11306F"/>
                </a:solidFill>
                <a:latin typeface="Calibri" pitchFamily="34" charset="0"/>
              </a:rPr>
              <a:t>  - Voor veel zaken vooraf toestemming rechtbank vereist:</a:t>
            </a:r>
          </a:p>
          <a:p>
            <a:pPr>
              <a:buFontTx/>
              <a:buNone/>
            </a:pPr>
            <a:r>
              <a:rPr lang="nl-NL" dirty="0">
                <a:solidFill>
                  <a:srgbClr val="11306F"/>
                </a:solidFill>
                <a:latin typeface="Calibri" pitchFamily="34" charset="0"/>
              </a:rPr>
              <a:t>   steeds verzoekschriftprocedure die tijd en geld kost;</a:t>
            </a:r>
          </a:p>
          <a:p>
            <a:pPr>
              <a:buFontTx/>
              <a:buChar char="-"/>
            </a:pPr>
            <a:r>
              <a:rPr lang="nl-NL" dirty="0">
                <a:solidFill>
                  <a:srgbClr val="11306F"/>
                </a:solidFill>
                <a:latin typeface="Calibri" pitchFamily="34" charset="0"/>
              </a:rPr>
              <a:t>Toezicht achteraf: Jaarlijks rekening &amp; verantwoording afleggen bij Rechtbank:</a:t>
            </a:r>
          </a:p>
          <a:p>
            <a:pPr marL="109728" indent="0">
              <a:buNone/>
            </a:pPr>
            <a:r>
              <a:rPr lang="nl-NL" dirty="0">
                <a:solidFill>
                  <a:srgbClr val="11306F"/>
                </a:solidFill>
                <a:latin typeface="Calibri" pitchFamily="34" charset="0"/>
              </a:rPr>
              <a:t>    terugkerend, bewerkelijk, belastend en “bevoogdend”; feitelijk dus geketend aan rechtelijke regels.</a:t>
            </a:r>
          </a:p>
          <a:p>
            <a:pPr marL="109728" indent="0">
              <a:buNone/>
            </a:pPr>
            <a:endParaRPr lang="nl-NL" dirty="0">
              <a:solidFill>
                <a:srgbClr val="11306F"/>
              </a:solidFill>
              <a:latin typeface="Calibri" pitchFamily="34" charset="0"/>
            </a:endParaRPr>
          </a:p>
          <a:p>
            <a:pPr>
              <a:buFontTx/>
              <a:buChar char="-"/>
            </a:pPr>
            <a:endParaRPr lang="nl-NL" dirty="0">
              <a:solidFill>
                <a:srgbClr val="11306F"/>
              </a:solidFill>
              <a:latin typeface="Calibri" pitchFamily="34" charset="0"/>
            </a:endParaRPr>
          </a:p>
          <a:p>
            <a:endParaRPr lang="nl-NL" dirty="0"/>
          </a:p>
        </p:txBody>
      </p:sp>
      <p:sp>
        <p:nvSpPr>
          <p:cNvPr id="3" name="Titel 2"/>
          <p:cNvSpPr>
            <a:spLocks noGrp="1"/>
          </p:cNvSpPr>
          <p:nvPr>
            <p:ph type="title"/>
          </p:nvPr>
        </p:nvSpPr>
        <p:spPr/>
        <p:txBody>
          <a:bodyPr>
            <a:normAutofit/>
          </a:bodyPr>
          <a:lstStyle/>
          <a:p>
            <a:r>
              <a:rPr lang="nl-NL" b="0" dirty="0">
                <a:solidFill>
                  <a:srgbClr val="11306F"/>
                </a:solidFill>
                <a:effectLst/>
                <a:latin typeface="Calibri" pitchFamily="34" charset="0"/>
              </a:rPr>
              <a:t>Nadelen bewind, curatele, mentorschap</a:t>
            </a:r>
            <a:endParaRPr lang="nl-NL" b="0" dirty="0">
              <a:effectLst/>
            </a:endParaRPr>
          </a:p>
        </p:txBody>
      </p:sp>
      <p:pic>
        <p:nvPicPr>
          <p:cNvPr id="4" name="Afbeelding 1" descr="Afbeelding met Lettertype, Graphics, ontwerp&#10;&#10;Automatisch gegenereerde beschrijving">
            <a:extLst>
              <a:ext uri="{FF2B5EF4-FFF2-40B4-BE49-F238E27FC236}">
                <a16:creationId xmlns:a16="http://schemas.microsoft.com/office/drawing/2014/main" id="{090ABA1C-287D-1E9A-4FCE-EEB38E7C57F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4800" y="5551488"/>
            <a:ext cx="27432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5154141"/>
      </p:ext>
    </p:extLst>
  </p:cSld>
  <p:clrMapOvr>
    <a:masterClrMapping/>
  </p:clrMapOvr>
  <mc:AlternateContent xmlns:mc="http://schemas.openxmlformats.org/markup-compatibility/2006" xmlns:p14="http://schemas.microsoft.com/office/powerpoint/2010/main">
    <mc:Choice Requires="p14">
      <p:transition p14:dur="10">
        <p:blinds/>
      </p:transition>
    </mc:Choice>
    <mc:Fallback xmlns="">
      <p:transition>
        <p:blind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marL="109728" indent="0">
              <a:buNone/>
            </a:pPr>
            <a:r>
              <a:rPr lang="nl-NL" sz="2400" dirty="0">
                <a:solidFill>
                  <a:srgbClr val="11306F"/>
                </a:solidFill>
                <a:latin typeface="Calibri" pitchFamily="34" charset="0"/>
              </a:rPr>
              <a:t>Nadelige consequentie: Vermogen gaat op slot! Bijvoorbeeld qua schenkingen. </a:t>
            </a:r>
          </a:p>
          <a:p>
            <a:pPr marL="109728" indent="0">
              <a:buNone/>
            </a:pPr>
            <a:endParaRPr lang="nl-NL" sz="2400" dirty="0">
              <a:solidFill>
                <a:srgbClr val="11306F"/>
              </a:solidFill>
              <a:latin typeface="Calibri" pitchFamily="34" charset="0"/>
            </a:endParaRPr>
          </a:p>
          <a:p>
            <a:pPr marL="109728" indent="0">
              <a:buNone/>
            </a:pPr>
            <a:r>
              <a:rPr lang="nl-NL" sz="2400" dirty="0">
                <a:solidFill>
                  <a:srgbClr val="11306F"/>
                </a:solidFill>
                <a:latin typeface="Calibri" pitchFamily="34" charset="0"/>
              </a:rPr>
              <a:t>Rechter geeft veelal geen toestemming om met schenkingen het vermogen te verkleinen.</a:t>
            </a:r>
          </a:p>
          <a:p>
            <a:pPr marL="109728" indent="0">
              <a:buNone/>
            </a:pPr>
            <a:r>
              <a:rPr lang="nl-NL" sz="2400" dirty="0">
                <a:solidFill>
                  <a:srgbClr val="11306F"/>
                </a:solidFill>
                <a:latin typeface="Calibri" pitchFamily="34" charset="0"/>
              </a:rPr>
              <a:t>Gevolgen:</a:t>
            </a:r>
          </a:p>
          <a:p>
            <a:pPr>
              <a:buFontTx/>
              <a:buChar char="-"/>
            </a:pPr>
            <a:r>
              <a:rPr lang="nl-NL" sz="2400" dirty="0">
                <a:solidFill>
                  <a:srgbClr val="11306F"/>
                </a:solidFill>
                <a:latin typeface="Calibri" pitchFamily="34" charset="0"/>
              </a:rPr>
              <a:t>Geen vermogensplanning (meer) mogelijk;</a:t>
            </a:r>
          </a:p>
          <a:p>
            <a:pPr>
              <a:buFontTx/>
              <a:buChar char="-"/>
            </a:pPr>
            <a:r>
              <a:rPr lang="nl-NL" sz="2400" dirty="0">
                <a:solidFill>
                  <a:srgbClr val="11306F"/>
                </a:solidFill>
                <a:latin typeface="Calibri" pitchFamily="34" charset="0"/>
              </a:rPr>
              <a:t>Vermogen opeten in verband met Zorgbijdragen en Vermogenstoetsen;</a:t>
            </a:r>
          </a:p>
          <a:p>
            <a:pPr>
              <a:buFontTx/>
              <a:buChar char="-"/>
            </a:pPr>
            <a:r>
              <a:rPr lang="nl-NL" sz="2400" dirty="0">
                <a:solidFill>
                  <a:srgbClr val="11306F"/>
                </a:solidFill>
                <a:latin typeface="Calibri" pitchFamily="34" charset="0"/>
              </a:rPr>
              <a:t>Geen besparing erfbelasting mogelijk.</a:t>
            </a:r>
          </a:p>
          <a:p>
            <a:pPr>
              <a:buFontTx/>
              <a:buChar char="-"/>
            </a:pPr>
            <a:endParaRPr lang="nl-NL" sz="2400" dirty="0">
              <a:solidFill>
                <a:srgbClr val="11306F"/>
              </a:solidFill>
              <a:latin typeface="Calibri" pitchFamily="34" charset="0"/>
            </a:endParaRPr>
          </a:p>
          <a:p>
            <a:pPr>
              <a:buFontTx/>
              <a:buChar char="-"/>
            </a:pPr>
            <a:endParaRPr lang="nl-NL" dirty="0">
              <a:solidFill>
                <a:srgbClr val="11306F"/>
              </a:solidFill>
              <a:latin typeface="Calibri" pitchFamily="34" charset="0"/>
            </a:endParaRPr>
          </a:p>
          <a:p>
            <a:endParaRPr lang="nl-NL" dirty="0"/>
          </a:p>
        </p:txBody>
      </p:sp>
      <p:sp>
        <p:nvSpPr>
          <p:cNvPr id="3" name="Titel 2"/>
          <p:cNvSpPr>
            <a:spLocks noGrp="1"/>
          </p:cNvSpPr>
          <p:nvPr>
            <p:ph type="title"/>
          </p:nvPr>
        </p:nvSpPr>
        <p:spPr/>
        <p:txBody>
          <a:bodyPr>
            <a:normAutofit/>
          </a:bodyPr>
          <a:lstStyle/>
          <a:p>
            <a:r>
              <a:rPr lang="nl-NL" b="0" dirty="0">
                <a:solidFill>
                  <a:srgbClr val="11306F"/>
                </a:solidFill>
                <a:effectLst/>
                <a:latin typeface="Calibri" pitchFamily="34" charset="0"/>
              </a:rPr>
              <a:t>Nadelen bewind, curatele, mentorschap</a:t>
            </a:r>
            <a:endParaRPr lang="nl-NL" b="0" dirty="0">
              <a:effectLst/>
            </a:endParaRPr>
          </a:p>
        </p:txBody>
      </p:sp>
      <p:pic>
        <p:nvPicPr>
          <p:cNvPr id="4" name="Afbeelding 1" descr="Afbeelding met Lettertype, Graphics, ontwerp&#10;&#10;Automatisch gegenereerde beschrijving">
            <a:extLst>
              <a:ext uri="{FF2B5EF4-FFF2-40B4-BE49-F238E27FC236}">
                <a16:creationId xmlns:a16="http://schemas.microsoft.com/office/drawing/2014/main" id="{1BC260C5-392C-DD83-95A7-5E922F9C41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4800" y="5551488"/>
            <a:ext cx="27432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9742891"/>
      </p:ext>
    </p:extLst>
  </p:cSld>
  <p:clrMapOvr>
    <a:masterClrMapping/>
  </p:clrMapOvr>
  <mc:AlternateContent xmlns:mc="http://schemas.openxmlformats.org/markup-compatibility/2006" xmlns:p14="http://schemas.microsoft.com/office/powerpoint/2010/main">
    <mc:Choice Requires="p14">
      <p:transition p14:dur="10">
        <p:blinds/>
      </p:transition>
    </mc:Choice>
    <mc:Fallback xmlns="">
      <p:transition>
        <p:blind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a:xfrm>
            <a:off x="2209800" y="1988840"/>
            <a:ext cx="7772400" cy="4114800"/>
          </a:xfrm>
        </p:spPr>
        <p:txBody>
          <a:bodyPr/>
          <a:lstStyle/>
          <a:p>
            <a:pPr>
              <a:buFontTx/>
              <a:buNone/>
            </a:pPr>
            <a:r>
              <a:rPr lang="nl-NL" sz="2000" dirty="0">
                <a:solidFill>
                  <a:srgbClr val="11306F"/>
                </a:solidFill>
                <a:latin typeface="Calibri" pitchFamily="34" charset="0"/>
              </a:rPr>
              <a:t>Zélf bepalen bij notariële akte wie uw zaken kan regelen als u het zelf niet meer kunt. U neemt zelf de regie in handen. Diverse aspecten:</a:t>
            </a:r>
          </a:p>
          <a:p>
            <a:pPr>
              <a:buFontTx/>
              <a:buChar char="-"/>
            </a:pPr>
            <a:r>
              <a:rPr lang="nl-NL" sz="2000" dirty="0">
                <a:solidFill>
                  <a:srgbClr val="11306F"/>
                </a:solidFill>
                <a:latin typeface="Calibri" pitchFamily="34" charset="0"/>
              </a:rPr>
              <a:t>Financiële zaken;</a:t>
            </a:r>
          </a:p>
          <a:p>
            <a:pPr>
              <a:buFontTx/>
              <a:buChar char="-"/>
            </a:pPr>
            <a:r>
              <a:rPr lang="nl-NL" sz="2000" dirty="0">
                <a:solidFill>
                  <a:srgbClr val="11306F"/>
                </a:solidFill>
                <a:latin typeface="Calibri" pitchFamily="34" charset="0"/>
              </a:rPr>
              <a:t>Vermogensrechtelijk;</a:t>
            </a:r>
          </a:p>
          <a:p>
            <a:pPr>
              <a:buFontTx/>
              <a:buChar char="-"/>
            </a:pPr>
            <a:r>
              <a:rPr lang="nl-NL" sz="2000" dirty="0">
                <a:solidFill>
                  <a:srgbClr val="11306F"/>
                </a:solidFill>
                <a:latin typeface="Calibri" pitchFamily="34" charset="0"/>
              </a:rPr>
              <a:t>Administratief;</a:t>
            </a:r>
          </a:p>
          <a:p>
            <a:pPr>
              <a:buFontTx/>
              <a:buChar char="-"/>
            </a:pPr>
            <a:r>
              <a:rPr lang="nl-NL" sz="2000" dirty="0">
                <a:solidFill>
                  <a:srgbClr val="11306F"/>
                </a:solidFill>
                <a:latin typeface="Calibri" pitchFamily="34" charset="0"/>
              </a:rPr>
              <a:t>Procedureel;</a:t>
            </a:r>
          </a:p>
          <a:p>
            <a:pPr>
              <a:buFontTx/>
              <a:buChar char="-"/>
            </a:pPr>
            <a:r>
              <a:rPr lang="nl-NL" sz="2000" dirty="0">
                <a:solidFill>
                  <a:srgbClr val="11306F"/>
                </a:solidFill>
                <a:latin typeface="Calibri" pitchFamily="34" charset="0"/>
              </a:rPr>
              <a:t>Medisch; maar zie ook hierna:</a:t>
            </a:r>
          </a:p>
          <a:p>
            <a:pPr>
              <a:buFontTx/>
              <a:buChar char="-"/>
            </a:pPr>
            <a:r>
              <a:rPr lang="nl-NL" sz="2000" dirty="0">
                <a:solidFill>
                  <a:srgbClr val="11306F"/>
                </a:solidFill>
                <a:latin typeface="Calibri" pitchFamily="34" charset="0"/>
              </a:rPr>
              <a:t>Euthanasie / Levensbeëindiging (behandelverboden/reanimatie); hoogstens een verzoek. Bespreek dit met een eigen huisarts, kijk naar wat er kan en laat dit opnemen in uw medisch dossier.</a:t>
            </a:r>
          </a:p>
          <a:p>
            <a:pPr>
              <a:buFontTx/>
              <a:buChar char="-"/>
            </a:pPr>
            <a:r>
              <a:rPr lang="nl-NL" sz="2000" dirty="0">
                <a:solidFill>
                  <a:srgbClr val="11306F"/>
                </a:solidFill>
                <a:latin typeface="Calibri" pitchFamily="34" charset="0"/>
              </a:rPr>
              <a:t>Persoonlijke wensen en instructies.</a:t>
            </a:r>
          </a:p>
        </p:txBody>
      </p:sp>
      <p:sp>
        <p:nvSpPr>
          <p:cNvPr id="7170" name="Rectangle 2"/>
          <p:cNvSpPr>
            <a:spLocks noGrp="1" noChangeArrowheads="1"/>
          </p:cNvSpPr>
          <p:nvPr>
            <p:ph type="title"/>
          </p:nvPr>
        </p:nvSpPr>
        <p:spPr/>
        <p:txBody>
          <a:bodyPr>
            <a:normAutofit/>
          </a:bodyPr>
          <a:lstStyle/>
          <a:p>
            <a:pPr>
              <a:defRPr/>
            </a:pPr>
            <a:r>
              <a:rPr lang="nl-NL" b="0" dirty="0">
                <a:solidFill>
                  <a:srgbClr val="11306F"/>
                </a:solidFill>
                <a:effectLst/>
                <a:latin typeface="Calibri" pitchFamily="34" charset="0"/>
                <a:ea typeface="+mn-ea"/>
                <a:cs typeface="+mn-cs"/>
              </a:rPr>
              <a:t>Oplossing: Levenstestament</a:t>
            </a:r>
          </a:p>
        </p:txBody>
      </p:sp>
      <p:pic>
        <p:nvPicPr>
          <p:cNvPr id="2" name="Afbeelding 1" descr="Afbeelding met Lettertype, Graphics, ontwerp&#10;&#10;Automatisch gegenereerde beschrijving">
            <a:extLst>
              <a:ext uri="{FF2B5EF4-FFF2-40B4-BE49-F238E27FC236}">
                <a16:creationId xmlns:a16="http://schemas.microsoft.com/office/drawing/2014/main" id="{0B646472-9A5F-17F7-B73E-DB60A5E5B1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5566768"/>
            <a:ext cx="27432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4252831"/>
      </p:ext>
    </p:extLst>
  </p:cSld>
  <p:clrMapOvr>
    <a:masterClrMapping/>
  </p:clrMapOvr>
  <mc:AlternateContent xmlns:mc="http://schemas.openxmlformats.org/markup-compatibility/2006" xmlns:p14="http://schemas.microsoft.com/office/powerpoint/2010/main">
    <mc:Choice Requires="p14">
      <p:transition p14:dur="10">
        <p:blinds/>
      </p:transition>
    </mc:Choice>
    <mc:Fallback xmlns="">
      <p:transition>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dissolv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dissolv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dissolv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dissolv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dissolv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dissolv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dissolve">
                                      <p:cBhvr>
                                        <p:cTn id="37" dur="500"/>
                                        <p:tgtEl>
                                          <p:spTgt spid="71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dissolve">
                                      <p:cBhvr>
                                        <p:cTn id="42" dur="500"/>
                                        <p:tgtEl>
                                          <p:spTgt spid="717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p:txBody>
          <a:bodyPr/>
          <a:lstStyle/>
          <a:p>
            <a:pPr>
              <a:buFontTx/>
              <a:buNone/>
            </a:pPr>
            <a:r>
              <a:rPr lang="nl-NL" dirty="0">
                <a:solidFill>
                  <a:srgbClr val="11306F"/>
                </a:solidFill>
                <a:latin typeface="Calibri" pitchFamily="34" charset="0"/>
              </a:rPr>
              <a:t>Vier cruciale pijlers:</a:t>
            </a:r>
          </a:p>
          <a:p>
            <a:pPr>
              <a:buFontTx/>
              <a:buNone/>
            </a:pPr>
            <a:r>
              <a:rPr lang="nl-NL" dirty="0">
                <a:solidFill>
                  <a:srgbClr val="11306F"/>
                </a:solidFill>
                <a:latin typeface="Calibri" pitchFamily="34" charset="0"/>
              </a:rPr>
              <a:t>1. Door wie?</a:t>
            </a:r>
          </a:p>
          <a:p>
            <a:pPr>
              <a:buFontTx/>
              <a:buNone/>
            </a:pPr>
            <a:r>
              <a:rPr lang="nl-NL" dirty="0">
                <a:solidFill>
                  <a:srgbClr val="11306F"/>
                </a:solidFill>
                <a:latin typeface="Calibri" pitchFamily="34" charset="0"/>
              </a:rPr>
              <a:t>2. Aan wie?</a:t>
            </a:r>
          </a:p>
          <a:p>
            <a:pPr>
              <a:buFontTx/>
              <a:buNone/>
            </a:pPr>
            <a:r>
              <a:rPr lang="nl-NL" dirty="0">
                <a:solidFill>
                  <a:srgbClr val="11306F"/>
                </a:solidFill>
                <a:latin typeface="Calibri" pitchFamily="34" charset="0"/>
              </a:rPr>
              <a:t>3. Wanneer?</a:t>
            </a:r>
          </a:p>
          <a:p>
            <a:pPr>
              <a:buFontTx/>
              <a:buNone/>
            </a:pPr>
            <a:r>
              <a:rPr lang="nl-NL" dirty="0">
                <a:solidFill>
                  <a:srgbClr val="11306F"/>
                </a:solidFill>
                <a:latin typeface="Calibri" pitchFamily="34" charset="0"/>
              </a:rPr>
              <a:t>4. Waarvoor?</a:t>
            </a:r>
          </a:p>
        </p:txBody>
      </p:sp>
      <p:sp>
        <p:nvSpPr>
          <p:cNvPr id="7170" name="Rectangle 2"/>
          <p:cNvSpPr>
            <a:spLocks noGrp="1" noChangeArrowheads="1"/>
          </p:cNvSpPr>
          <p:nvPr>
            <p:ph type="title"/>
          </p:nvPr>
        </p:nvSpPr>
        <p:spPr>
          <a:xfrm>
            <a:off x="1981200" y="274638"/>
            <a:ext cx="8229600" cy="850106"/>
          </a:xfrm>
        </p:spPr>
        <p:txBody>
          <a:bodyPr>
            <a:normAutofit fontScale="90000"/>
          </a:bodyPr>
          <a:lstStyle/>
          <a:p>
            <a:pPr>
              <a:defRPr/>
            </a:pPr>
            <a:r>
              <a:rPr lang="nl-NL" b="0" dirty="0">
                <a:solidFill>
                  <a:srgbClr val="11306F"/>
                </a:solidFill>
                <a:effectLst/>
                <a:latin typeface="Calibri" pitchFamily="34" charset="0"/>
                <a:ea typeface="+mn-ea"/>
                <a:cs typeface="+mn-cs"/>
              </a:rPr>
              <a:t>De vier w’s: </a:t>
            </a:r>
            <a:br>
              <a:rPr lang="nl-NL" b="0" dirty="0">
                <a:solidFill>
                  <a:srgbClr val="11306F"/>
                </a:solidFill>
                <a:effectLst/>
                <a:latin typeface="Calibri" pitchFamily="34" charset="0"/>
                <a:ea typeface="+mn-ea"/>
                <a:cs typeface="+mn-cs"/>
              </a:rPr>
            </a:br>
            <a:r>
              <a:rPr lang="nl-NL" b="0" dirty="0">
                <a:solidFill>
                  <a:srgbClr val="11306F"/>
                </a:solidFill>
                <a:effectLst/>
                <a:latin typeface="Calibri" pitchFamily="34" charset="0"/>
                <a:ea typeface="+mn-ea"/>
                <a:cs typeface="+mn-cs"/>
              </a:rPr>
              <a:t>wie, wie , wanneer, waarvoor?</a:t>
            </a:r>
          </a:p>
        </p:txBody>
      </p:sp>
      <p:pic>
        <p:nvPicPr>
          <p:cNvPr id="2" name="Afbeelding 1" descr="Afbeelding met Lettertype, Graphics, ontwerp&#10;&#10;Automatisch gegenereerde beschrijving">
            <a:extLst>
              <a:ext uri="{FF2B5EF4-FFF2-40B4-BE49-F238E27FC236}">
                <a16:creationId xmlns:a16="http://schemas.microsoft.com/office/drawing/2014/main" id="{C0B7584A-4CFB-5A63-D02D-DE14591080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1098" y="5423645"/>
            <a:ext cx="27432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7202372"/>
      </p:ext>
    </p:extLst>
  </p:cSld>
  <p:clrMapOvr>
    <a:masterClrMapping/>
  </p:clrMapOvr>
  <mc:AlternateContent xmlns:mc="http://schemas.openxmlformats.org/markup-compatibility/2006" xmlns:p14="http://schemas.microsoft.com/office/powerpoint/2010/main">
    <mc:Choice Requires="p14">
      <p:transition p14:dur="10">
        <p:blinds/>
      </p:transition>
    </mc:Choice>
    <mc:Fallback xmlns="">
      <p:transition>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dissolv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dissolv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dissolv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dissolv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dissolve">
                                      <p:cBhvr>
                                        <p:cTn id="27" dur="500"/>
                                        <p:tgtEl>
                                          <p:spTgt spid="71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p:txBody>
          <a:bodyPr>
            <a:normAutofit lnSpcReduction="10000"/>
          </a:bodyPr>
          <a:lstStyle/>
          <a:p>
            <a:r>
              <a:rPr lang="nl-NL" sz="2500" dirty="0">
                <a:solidFill>
                  <a:srgbClr val="11306F"/>
                </a:solidFill>
                <a:latin typeface="Calibri" panose="020F0502020204030204" pitchFamily="34" charset="0"/>
              </a:rPr>
              <a:t>Ouderen:</a:t>
            </a:r>
          </a:p>
          <a:p>
            <a:pPr marL="109728" indent="0">
              <a:buNone/>
            </a:pPr>
            <a:r>
              <a:rPr lang="nl-NL" sz="2500" dirty="0">
                <a:solidFill>
                  <a:srgbClr val="11306F"/>
                </a:solidFill>
                <a:latin typeface="Calibri" panose="020F0502020204030204" pitchFamily="34" charset="0"/>
              </a:rPr>
              <a:t>    - in geval van dementie;</a:t>
            </a:r>
          </a:p>
          <a:p>
            <a:pPr marL="109728" indent="0">
              <a:buNone/>
            </a:pPr>
            <a:r>
              <a:rPr lang="nl-NL" sz="2500" dirty="0">
                <a:solidFill>
                  <a:srgbClr val="11306F"/>
                </a:solidFill>
                <a:latin typeface="Calibri" panose="020F0502020204030204" pitchFamily="34" charset="0"/>
              </a:rPr>
              <a:t>    - steun in verband met ingewikkeldheid maatschappij.</a:t>
            </a:r>
          </a:p>
          <a:p>
            <a:r>
              <a:rPr lang="nl-NL" sz="2500" dirty="0">
                <a:solidFill>
                  <a:srgbClr val="11306F"/>
                </a:solidFill>
                <a:latin typeface="Calibri" panose="020F0502020204030204" pitchFamily="34" charset="0"/>
              </a:rPr>
              <a:t>Personen die voor hun werk vaak in het buitenland zijn of langere tijd niet bereikbaar zijn.</a:t>
            </a:r>
          </a:p>
          <a:p>
            <a:r>
              <a:rPr lang="nl-NL" sz="2500" dirty="0">
                <a:solidFill>
                  <a:srgbClr val="11306F"/>
                </a:solidFill>
                <a:latin typeface="Calibri" panose="020F0502020204030204" pitchFamily="34" charset="0"/>
              </a:rPr>
              <a:t>Ondernemers.</a:t>
            </a:r>
          </a:p>
          <a:p>
            <a:r>
              <a:rPr lang="nl-NL" sz="2500" dirty="0">
                <a:solidFill>
                  <a:srgbClr val="11306F"/>
                </a:solidFill>
                <a:latin typeface="Calibri" panose="020F0502020204030204" pitchFamily="34" charset="0"/>
              </a:rPr>
              <a:t>Iedereen:</a:t>
            </a:r>
          </a:p>
          <a:p>
            <a:pPr marL="109728" indent="0">
              <a:buNone/>
            </a:pPr>
            <a:r>
              <a:rPr lang="nl-NL" sz="2500" dirty="0">
                <a:solidFill>
                  <a:srgbClr val="11306F"/>
                </a:solidFill>
                <a:latin typeface="Calibri" panose="020F0502020204030204" pitchFamily="34" charset="0"/>
              </a:rPr>
              <a:t>    - plotselinge ziekte of aandoening (bijv. herseninfarct);</a:t>
            </a:r>
          </a:p>
          <a:p>
            <a:pPr marL="109728" indent="0">
              <a:buNone/>
            </a:pPr>
            <a:r>
              <a:rPr lang="nl-NL" sz="2500" dirty="0">
                <a:solidFill>
                  <a:srgbClr val="11306F"/>
                </a:solidFill>
                <a:latin typeface="Calibri" panose="020F0502020204030204" pitchFamily="34" charset="0"/>
              </a:rPr>
              <a:t>    - wilsonbekwaam raken door een ongeluk;</a:t>
            </a:r>
          </a:p>
          <a:p>
            <a:pPr marL="109728" indent="0">
              <a:buNone/>
            </a:pPr>
            <a:r>
              <a:rPr lang="nl-NL" sz="2500" dirty="0">
                <a:solidFill>
                  <a:srgbClr val="11306F"/>
                </a:solidFill>
                <a:latin typeface="Calibri" panose="020F0502020204030204" pitchFamily="34" charset="0"/>
              </a:rPr>
              <a:t>    - comateuze toestand door een ongeluk</a:t>
            </a:r>
            <a:r>
              <a:rPr lang="nl-NL" sz="2500" dirty="0">
                <a:latin typeface="Calibri" panose="020F0502020204030204" pitchFamily="34" charset="0"/>
              </a:rPr>
              <a:t>.</a:t>
            </a:r>
          </a:p>
          <a:p>
            <a:pPr>
              <a:buFontTx/>
              <a:buNone/>
            </a:pPr>
            <a:endParaRPr lang="nl-NL" sz="2500" dirty="0">
              <a:solidFill>
                <a:srgbClr val="11306F"/>
              </a:solidFill>
              <a:latin typeface="Calibri" pitchFamily="34" charset="0"/>
            </a:endParaRPr>
          </a:p>
        </p:txBody>
      </p:sp>
      <p:sp>
        <p:nvSpPr>
          <p:cNvPr id="7170" name="Rectangle 2"/>
          <p:cNvSpPr>
            <a:spLocks noGrp="1" noChangeArrowheads="1"/>
          </p:cNvSpPr>
          <p:nvPr>
            <p:ph type="title"/>
          </p:nvPr>
        </p:nvSpPr>
        <p:spPr>
          <a:xfrm>
            <a:off x="1981200" y="274638"/>
            <a:ext cx="8229600" cy="850106"/>
          </a:xfrm>
        </p:spPr>
        <p:txBody>
          <a:bodyPr>
            <a:normAutofit/>
          </a:bodyPr>
          <a:lstStyle/>
          <a:p>
            <a:pPr>
              <a:defRPr/>
            </a:pPr>
            <a:r>
              <a:rPr lang="nl-NL" b="0" dirty="0">
                <a:solidFill>
                  <a:srgbClr val="11306F"/>
                </a:solidFill>
                <a:effectLst/>
                <a:latin typeface="Calibri" pitchFamily="34" charset="0"/>
                <a:ea typeface="+mn-ea"/>
                <a:cs typeface="+mn-cs"/>
              </a:rPr>
              <a:t>Door wie?</a:t>
            </a:r>
          </a:p>
        </p:txBody>
      </p:sp>
      <p:pic>
        <p:nvPicPr>
          <p:cNvPr id="2" name="Afbeelding 1" descr="Afbeelding met Lettertype, Graphics, ontwerp&#10;&#10;Automatisch gegenereerde beschrijving">
            <a:extLst>
              <a:ext uri="{FF2B5EF4-FFF2-40B4-BE49-F238E27FC236}">
                <a16:creationId xmlns:a16="http://schemas.microsoft.com/office/drawing/2014/main" id="{B2249600-7398-D9E4-ED3F-29F5C84C83D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4192" y="5406232"/>
            <a:ext cx="27432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4186916"/>
      </p:ext>
    </p:extLst>
  </p:cSld>
  <p:clrMapOvr>
    <a:masterClrMapping/>
  </p:clrMapOvr>
  <mc:AlternateContent xmlns:mc="http://schemas.openxmlformats.org/markup-compatibility/2006" xmlns:p14="http://schemas.microsoft.com/office/powerpoint/2010/main">
    <mc:Choice Requires="p14">
      <p:transition p14:dur="10">
        <p:blinds/>
      </p:transition>
    </mc:Choice>
    <mc:Fallback xmlns="">
      <p:transition>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dissolv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dissolv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dissolv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dissolv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dissolv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dissolv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dissolve">
                                      <p:cBhvr>
                                        <p:cTn id="37" dur="500"/>
                                        <p:tgtEl>
                                          <p:spTgt spid="71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dissolve">
                                      <p:cBhvr>
                                        <p:cTn id="42" dur="500"/>
                                        <p:tgtEl>
                                          <p:spTgt spid="717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dissolve">
                                      <p:cBhvr>
                                        <p:cTn id="47" dur="500"/>
                                        <p:tgtEl>
                                          <p:spTgt spid="717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a:xfrm>
            <a:off x="1981200" y="1196753"/>
            <a:ext cx="8229600" cy="4810539"/>
          </a:xfrm>
        </p:spPr>
        <p:txBody>
          <a:bodyPr>
            <a:normAutofit fontScale="92500" lnSpcReduction="10000"/>
          </a:bodyPr>
          <a:lstStyle/>
          <a:p>
            <a:pPr marL="109728" indent="0">
              <a:buNone/>
            </a:pPr>
            <a:r>
              <a:rPr lang="nl-NL" dirty="0">
                <a:solidFill>
                  <a:srgbClr val="11306F"/>
                </a:solidFill>
                <a:latin typeface="Calibri" pitchFamily="34" charset="0"/>
              </a:rPr>
              <a:t>Vertrouwenspersoon/personen ter eigen beoordeling, bijvoorbeeld:</a:t>
            </a:r>
          </a:p>
          <a:p>
            <a:pPr>
              <a:buFontTx/>
              <a:buChar char="-"/>
            </a:pPr>
            <a:r>
              <a:rPr lang="nl-NL" dirty="0">
                <a:solidFill>
                  <a:srgbClr val="11306F"/>
                </a:solidFill>
                <a:latin typeface="Calibri" pitchFamily="34" charset="0"/>
              </a:rPr>
              <a:t>Echtgenoot of partner;</a:t>
            </a:r>
          </a:p>
          <a:p>
            <a:pPr>
              <a:buFontTx/>
              <a:buChar char="-"/>
            </a:pPr>
            <a:r>
              <a:rPr lang="nl-NL" dirty="0">
                <a:solidFill>
                  <a:srgbClr val="11306F"/>
                </a:solidFill>
                <a:latin typeface="Calibri" pitchFamily="34" charset="0"/>
              </a:rPr>
              <a:t>Kind(eren);</a:t>
            </a:r>
          </a:p>
          <a:p>
            <a:pPr>
              <a:buFontTx/>
              <a:buChar char="-"/>
            </a:pPr>
            <a:r>
              <a:rPr lang="nl-NL" dirty="0">
                <a:solidFill>
                  <a:srgbClr val="11306F"/>
                </a:solidFill>
                <a:latin typeface="Calibri" pitchFamily="34" charset="0"/>
              </a:rPr>
              <a:t>Familielid;</a:t>
            </a:r>
          </a:p>
          <a:p>
            <a:pPr>
              <a:buFontTx/>
              <a:buChar char="-"/>
            </a:pPr>
            <a:r>
              <a:rPr lang="nl-NL" dirty="0">
                <a:solidFill>
                  <a:srgbClr val="11306F"/>
                </a:solidFill>
                <a:latin typeface="Calibri" pitchFamily="34" charset="0"/>
              </a:rPr>
              <a:t>Zakenpartner;</a:t>
            </a:r>
          </a:p>
          <a:p>
            <a:pPr>
              <a:buFontTx/>
              <a:buChar char="-"/>
            </a:pPr>
            <a:r>
              <a:rPr lang="nl-NL" dirty="0">
                <a:solidFill>
                  <a:srgbClr val="11306F"/>
                </a:solidFill>
                <a:latin typeface="Calibri" pitchFamily="34" charset="0"/>
              </a:rPr>
              <a:t>Andere vertrouwenspersoon;</a:t>
            </a:r>
          </a:p>
          <a:p>
            <a:pPr>
              <a:buFontTx/>
              <a:buChar char="-"/>
            </a:pPr>
            <a:r>
              <a:rPr lang="nl-NL" dirty="0">
                <a:solidFill>
                  <a:srgbClr val="11306F"/>
                </a:solidFill>
                <a:latin typeface="Calibri" pitchFamily="34" charset="0"/>
              </a:rPr>
              <a:t>Landman Notariaat</a:t>
            </a:r>
          </a:p>
          <a:p>
            <a:pPr marL="109728" indent="0">
              <a:buNone/>
            </a:pPr>
            <a:endParaRPr lang="nl-NL" dirty="0">
              <a:solidFill>
                <a:srgbClr val="11306F"/>
              </a:solidFill>
              <a:latin typeface="Calibri" pitchFamily="34" charset="0"/>
            </a:endParaRPr>
          </a:p>
          <a:p>
            <a:pPr marL="109728" indent="0">
              <a:buNone/>
            </a:pPr>
            <a:r>
              <a:rPr lang="nl-NL" dirty="0">
                <a:solidFill>
                  <a:srgbClr val="11306F"/>
                </a:solidFill>
                <a:latin typeface="Calibri" pitchFamily="34" charset="0"/>
              </a:rPr>
              <a:t>Ook mogelijk is een combinatie van personen, </a:t>
            </a:r>
          </a:p>
          <a:p>
            <a:pPr marL="109728" indent="0">
              <a:buNone/>
            </a:pPr>
            <a:r>
              <a:rPr lang="nl-NL" dirty="0">
                <a:solidFill>
                  <a:srgbClr val="11306F"/>
                </a:solidFill>
                <a:latin typeface="Calibri" pitchFamily="34" charset="0"/>
              </a:rPr>
              <a:t>Of een verdeling van taken en volmachten.</a:t>
            </a:r>
          </a:p>
          <a:p>
            <a:pPr>
              <a:buFontTx/>
              <a:buChar char="-"/>
            </a:pPr>
            <a:endParaRPr lang="nl-NL" dirty="0">
              <a:solidFill>
                <a:srgbClr val="11306F"/>
              </a:solidFill>
              <a:latin typeface="Calibri" pitchFamily="34" charset="0"/>
            </a:endParaRPr>
          </a:p>
          <a:p>
            <a:pPr>
              <a:buFontTx/>
              <a:buNone/>
            </a:pPr>
            <a:endParaRPr lang="nl-NL" dirty="0">
              <a:solidFill>
                <a:srgbClr val="11306F"/>
              </a:solidFill>
              <a:latin typeface="Calibri" pitchFamily="34" charset="0"/>
            </a:endParaRPr>
          </a:p>
          <a:p>
            <a:pPr>
              <a:buFontTx/>
              <a:buNone/>
            </a:pPr>
            <a:endParaRPr lang="nl-NL" dirty="0">
              <a:solidFill>
                <a:srgbClr val="11306F"/>
              </a:solidFill>
              <a:latin typeface="Calibri" pitchFamily="34" charset="0"/>
            </a:endParaRPr>
          </a:p>
        </p:txBody>
      </p:sp>
      <p:sp>
        <p:nvSpPr>
          <p:cNvPr id="7170" name="Rectangle 2"/>
          <p:cNvSpPr>
            <a:spLocks noGrp="1" noChangeArrowheads="1"/>
          </p:cNvSpPr>
          <p:nvPr>
            <p:ph type="title"/>
          </p:nvPr>
        </p:nvSpPr>
        <p:spPr>
          <a:xfrm>
            <a:off x="1981200" y="274638"/>
            <a:ext cx="8229600" cy="850106"/>
          </a:xfrm>
        </p:spPr>
        <p:txBody>
          <a:bodyPr>
            <a:normAutofit/>
          </a:bodyPr>
          <a:lstStyle/>
          <a:p>
            <a:pPr>
              <a:defRPr/>
            </a:pPr>
            <a:r>
              <a:rPr lang="nl-NL" b="0" dirty="0">
                <a:solidFill>
                  <a:srgbClr val="11306F"/>
                </a:solidFill>
                <a:effectLst/>
                <a:latin typeface="Calibri" pitchFamily="34" charset="0"/>
                <a:ea typeface="+mn-ea"/>
                <a:cs typeface="+mn-cs"/>
              </a:rPr>
              <a:t>Aan wie?</a:t>
            </a:r>
          </a:p>
        </p:txBody>
      </p:sp>
      <p:pic>
        <p:nvPicPr>
          <p:cNvPr id="2" name="Afbeelding 1" descr="Afbeelding met Lettertype, Graphics, ontwerp&#10;&#10;Automatisch gegenereerde beschrijving">
            <a:extLst>
              <a:ext uri="{FF2B5EF4-FFF2-40B4-BE49-F238E27FC236}">
                <a16:creationId xmlns:a16="http://schemas.microsoft.com/office/drawing/2014/main" id="{6AE10E3D-6091-8219-7238-470422268C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9556" y="5332529"/>
            <a:ext cx="27432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4019625"/>
      </p:ext>
    </p:extLst>
  </p:cSld>
  <p:clrMapOvr>
    <a:masterClrMapping/>
  </p:clrMapOvr>
  <mc:AlternateContent xmlns:mc="http://schemas.openxmlformats.org/markup-compatibility/2006" xmlns:p14="http://schemas.microsoft.com/office/powerpoint/2010/main">
    <mc:Choice Requires="p14">
      <p:transition p14:dur="10">
        <p:blinds/>
      </p:transition>
    </mc:Choice>
    <mc:Fallback xmlns="">
      <p:transition>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dissolv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dissolv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dissolv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dissolv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dissolv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dissolv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dissolve">
                                      <p:cBhvr>
                                        <p:cTn id="37" dur="500"/>
                                        <p:tgtEl>
                                          <p:spTgt spid="71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7171">
                                            <p:txEl>
                                              <p:pRg st="8" end="8"/>
                                            </p:txEl>
                                          </p:spTgt>
                                        </p:tgtEl>
                                        <p:attrNameLst>
                                          <p:attrName>style.visibility</p:attrName>
                                        </p:attrNameLst>
                                      </p:cBhvr>
                                      <p:to>
                                        <p:strVal val="visible"/>
                                      </p:to>
                                    </p:set>
                                    <p:animEffect transition="in" filter="dissolve">
                                      <p:cBhvr>
                                        <p:cTn id="42" dur="500"/>
                                        <p:tgtEl>
                                          <p:spTgt spid="7171">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7171">
                                            <p:txEl>
                                              <p:pRg st="9" end="9"/>
                                            </p:txEl>
                                          </p:spTgt>
                                        </p:tgtEl>
                                        <p:attrNameLst>
                                          <p:attrName>style.visibility</p:attrName>
                                        </p:attrNameLst>
                                      </p:cBhvr>
                                      <p:to>
                                        <p:strVal val="visible"/>
                                      </p:to>
                                    </p:set>
                                    <p:animEffect transition="in" filter="dissolve">
                                      <p:cBhvr>
                                        <p:cTn id="47" dur="500"/>
                                        <p:tgtEl>
                                          <p:spTgt spid="717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p:txBody>
          <a:bodyPr>
            <a:normAutofit fontScale="92500"/>
          </a:bodyPr>
          <a:lstStyle/>
          <a:p>
            <a:pPr>
              <a:buFontTx/>
              <a:buNone/>
            </a:pPr>
            <a:r>
              <a:rPr lang="nl-NL" dirty="0">
                <a:solidFill>
                  <a:srgbClr val="11306F"/>
                </a:solidFill>
                <a:latin typeface="Calibri" pitchFamily="34" charset="0"/>
              </a:rPr>
              <a:t>Te allen tijde mogelijk, maar: te laat is te laat!</a:t>
            </a:r>
          </a:p>
          <a:p>
            <a:pPr>
              <a:buFontTx/>
              <a:buNone/>
            </a:pPr>
            <a:r>
              <a:rPr lang="nl-NL" dirty="0">
                <a:solidFill>
                  <a:srgbClr val="11306F"/>
                </a:solidFill>
                <a:latin typeface="Calibri" pitchFamily="34" charset="0"/>
              </a:rPr>
              <a:t>Je moet wilsbekwaam zijn om een levenstestament te kúnnen maken. Komt helaas vaak voor dat iemand te laat is. </a:t>
            </a:r>
          </a:p>
          <a:p>
            <a:pPr>
              <a:buFontTx/>
              <a:buNone/>
            </a:pPr>
            <a:endParaRPr lang="nl-NL" dirty="0">
              <a:solidFill>
                <a:srgbClr val="11306F"/>
              </a:solidFill>
              <a:latin typeface="Calibri" pitchFamily="34" charset="0"/>
            </a:endParaRPr>
          </a:p>
          <a:p>
            <a:pPr>
              <a:buFontTx/>
              <a:buNone/>
            </a:pPr>
            <a:r>
              <a:rPr lang="nl-NL" dirty="0">
                <a:solidFill>
                  <a:srgbClr val="11306F"/>
                </a:solidFill>
                <a:latin typeface="Calibri" pitchFamily="34" charset="0"/>
              </a:rPr>
              <a:t>Dus tijdig vastleggen!</a:t>
            </a:r>
          </a:p>
          <a:p>
            <a:pPr>
              <a:buFontTx/>
              <a:buNone/>
            </a:pPr>
            <a:endParaRPr lang="nl-NL" dirty="0">
              <a:solidFill>
                <a:srgbClr val="11306F"/>
              </a:solidFill>
              <a:latin typeface="Calibri" pitchFamily="34" charset="0"/>
            </a:endParaRPr>
          </a:p>
          <a:p>
            <a:pPr>
              <a:buFontTx/>
              <a:buNone/>
            </a:pPr>
            <a:r>
              <a:rPr lang="nl-NL" dirty="0">
                <a:solidFill>
                  <a:srgbClr val="11306F"/>
                </a:solidFill>
                <a:latin typeface="Calibri" pitchFamily="34" charset="0"/>
              </a:rPr>
              <a:t>Direct ingaand of onder voorwaarden verstrekken:</a:t>
            </a:r>
          </a:p>
          <a:p>
            <a:pPr>
              <a:buFontTx/>
              <a:buNone/>
            </a:pPr>
            <a:r>
              <a:rPr lang="nl-NL" dirty="0">
                <a:solidFill>
                  <a:srgbClr val="11306F"/>
                </a:solidFill>
                <a:latin typeface="Calibri" pitchFamily="34" charset="0"/>
              </a:rPr>
              <a:t>Nu voor alsdan:</a:t>
            </a:r>
          </a:p>
          <a:p>
            <a:pPr>
              <a:buFontTx/>
              <a:buNone/>
            </a:pPr>
            <a:r>
              <a:rPr lang="nl-NL" dirty="0">
                <a:solidFill>
                  <a:srgbClr val="11306F"/>
                </a:solidFill>
                <a:latin typeface="Calibri" pitchFamily="34" charset="0"/>
              </a:rPr>
              <a:t>“In het geval ik wilsonbekwaam word, wijs ik als gevolmachtigde aan: …“</a:t>
            </a:r>
          </a:p>
        </p:txBody>
      </p:sp>
      <p:sp>
        <p:nvSpPr>
          <p:cNvPr id="7170" name="Rectangle 2"/>
          <p:cNvSpPr>
            <a:spLocks noGrp="1" noChangeArrowheads="1"/>
          </p:cNvSpPr>
          <p:nvPr>
            <p:ph type="title"/>
          </p:nvPr>
        </p:nvSpPr>
        <p:spPr>
          <a:xfrm>
            <a:off x="1981200" y="274638"/>
            <a:ext cx="8229600" cy="850106"/>
          </a:xfrm>
        </p:spPr>
        <p:txBody>
          <a:bodyPr>
            <a:normAutofit/>
          </a:bodyPr>
          <a:lstStyle/>
          <a:p>
            <a:pPr>
              <a:defRPr/>
            </a:pPr>
            <a:r>
              <a:rPr lang="nl-NL" b="0" dirty="0">
                <a:solidFill>
                  <a:srgbClr val="11306F"/>
                </a:solidFill>
                <a:effectLst/>
                <a:latin typeface="Calibri" pitchFamily="34" charset="0"/>
                <a:ea typeface="+mn-ea"/>
                <a:cs typeface="+mn-cs"/>
              </a:rPr>
              <a:t>Wanneer?</a:t>
            </a:r>
          </a:p>
        </p:txBody>
      </p:sp>
      <p:pic>
        <p:nvPicPr>
          <p:cNvPr id="2" name="Afbeelding 1" descr="Afbeelding met Lettertype, Graphics, ontwerp&#10;&#10;Automatisch gegenereerde beschrijving">
            <a:extLst>
              <a:ext uri="{FF2B5EF4-FFF2-40B4-BE49-F238E27FC236}">
                <a16:creationId xmlns:a16="http://schemas.microsoft.com/office/drawing/2014/main" id="{C2066996-0502-E390-EF17-F61FF49D64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4192" y="5426985"/>
            <a:ext cx="27432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1338581"/>
      </p:ext>
    </p:extLst>
  </p:cSld>
  <p:clrMapOvr>
    <a:masterClrMapping/>
  </p:clrMapOvr>
  <mc:AlternateContent xmlns:mc="http://schemas.openxmlformats.org/markup-compatibility/2006" xmlns:p14="http://schemas.microsoft.com/office/powerpoint/2010/main">
    <mc:Choice Requires="p14">
      <p:transition p14:dur="10">
        <p:blinds/>
      </p:transition>
    </mc:Choice>
    <mc:Fallback xmlns="">
      <p:transition>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dissolv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dissolv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171">
                                            <p:txEl>
                                              <p:pRg st="3" end="3"/>
                                            </p:txEl>
                                          </p:spTgt>
                                        </p:tgtEl>
                                        <p:attrNameLst>
                                          <p:attrName>style.visibility</p:attrName>
                                        </p:attrNameLst>
                                      </p:cBhvr>
                                      <p:to>
                                        <p:strVal val="visible"/>
                                      </p:to>
                                    </p:set>
                                    <p:animEffect transition="in" filter="dissolve">
                                      <p:cBhvr>
                                        <p:cTn id="17" dur="500"/>
                                        <p:tgtEl>
                                          <p:spTgt spid="717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171">
                                            <p:txEl>
                                              <p:pRg st="5" end="5"/>
                                            </p:txEl>
                                          </p:spTgt>
                                        </p:tgtEl>
                                        <p:attrNameLst>
                                          <p:attrName>style.visibility</p:attrName>
                                        </p:attrNameLst>
                                      </p:cBhvr>
                                      <p:to>
                                        <p:strVal val="visible"/>
                                      </p:to>
                                    </p:set>
                                    <p:animEffect transition="in" filter="dissolve">
                                      <p:cBhvr>
                                        <p:cTn id="22" dur="500"/>
                                        <p:tgtEl>
                                          <p:spTgt spid="7171">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171">
                                            <p:txEl>
                                              <p:pRg st="6" end="6"/>
                                            </p:txEl>
                                          </p:spTgt>
                                        </p:tgtEl>
                                        <p:attrNameLst>
                                          <p:attrName>style.visibility</p:attrName>
                                        </p:attrNameLst>
                                      </p:cBhvr>
                                      <p:to>
                                        <p:strVal val="visible"/>
                                      </p:to>
                                    </p:set>
                                    <p:animEffect transition="in" filter="dissolve">
                                      <p:cBhvr>
                                        <p:cTn id="27" dur="500"/>
                                        <p:tgtEl>
                                          <p:spTgt spid="7171">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171">
                                            <p:txEl>
                                              <p:pRg st="7" end="7"/>
                                            </p:txEl>
                                          </p:spTgt>
                                        </p:tgtEl>
                                        <p:attrNameLst>
                                          <p:attrName>style.visibility</p:attrName>
                                        </p:attrNameLst>
                                      </p:cBhvr>
                                      <p:to>
                                        <p:strVal val="visible"/>
                                      </p:to>
                                    </p:set>
                                    <p:animEffect transition="in" filter="dissolve">
                                      <p:cBhvr>
                                        <p:cTn id="32" dur="500"/>
                                        <p:tgtEl>
                                          <p:spTgt spid="717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p:txBody>
          <a:bodyPr/>
          <a:lstStyle/>
          <a:p>
            <a:pPr marL="681228" indent="-571500">
              <a:buFontTx/>
              <a:buAutoNum type="romanUcPeriod"/>
            </a:pPr>
            <a:r>
              <a:rPr lang="nl-NL" dirty="0">
                <a:solidFill>
                  <a:srgbClr val="002060"/>
                </a:solidFill>
                <a:latin typeface="Calibri" pitchFamily="34" charset="0"/>
              </a:rPr>
              <a:t>Financieel</a:t>
            </a:r>
            <a:r>
              <a:rPr lang="nl-NL" dirty="0">
                <a:solidFill>
                  <a:srgbClr val="0066FF"/>
                </a:solidFill>
                <a:latin typeface="Calibri" pitchFamily="34" charset="0"/>
              </a:rPr>
              <a:t> </a:t>
            </a:r>
            <a:r>
              <a:rPr lang="nl-NL" dirty="0">
                <a:solidFill>
                  <a:srgbClr val="11306F"/>
                </a:solidFill>
                <a:latin typeface="Calibri" pitchFamily="34" charset="0"/>
              </a:rPr>
              <a:t>/ Administratief;</a:t>
            </a:r>
          </a:p>
          <a:p>
            <a:pPr marL="681228" indent="-571500">
              <a:buFontTx/>
              <a:buAutoNum type="romanUcPeriod"/>
            </a:pPr>
            <a:r>
              <a:rPr lang="nl-NL" dirty="0">
                <a:solidFill>
                  <a:srgbClr val="11306F"/>
                </a:solidFill>
                <a:latin typeface="Calibri" pitchFamily="34" charset="0"/>
              </a:rPr>
              <a:t>Immaterieel;</a:t>
            </a:r>
          </a:p>
          <a:p>
            <a:pPr marL="681228" indent="-571500">
              <a:buFontTx/>
              <a:buAutoNum type="romanUcPeriod"/>
            </a:pPr>
            <a:r>
              <a:rPr lang="nl-NL" dirty="0">
                <a:solidFill>
                  <a:srgbClr val="11306F"/>
                </a:solidFill>
                <a:latin typeface="Calibri" pitchFamily="34" charset="0"/>
              </a:rPr>
              <a:t>Medisch en Verzorging;</a:t>
            </a:r>
          </a:p>
          <a:p>
            <a:pPr marL="681228" indent="-571500">
              <a:buFontTx/>
              <a:buAutoNum type="romanUcPeriod"/>
            </a:pPr>
            <a:r>
              <a:rPr lang="nl-NL" dirty="0">
                <a:solidFill>
                  <a:srgbClr val="11306F"/>
                </a:solidFill>
                <a:latin typeface="Calibri" pitchFamily="34" charset="0"/>
              </a:rPr>
              <a:t>Levenseinde; zie bovenstaande;</a:t>
            </a:r>
          </a:p>
          <a:p>
            <a:pPr marL="681228" indent="-571500">
              <a:buFontTx/>
              <a:buAutoNum type="romanUcPeriod"/>
            </a:pPr>
            <a:r>
              <a:rPr lang="nl-NL" dirty="0">
                <a:solidFill>
                  <a:srgbClr val="11306F"/>
                </a:solidFill>
                <a:latin typeface="Calibri" pitchFamily="34" charset="0"/>
              </a:rPr>
              <a:t>Wensen en instructies.</a:t>
            </a:r>
          </a:p>
        </p:txBody>
      </p:sp>
      <p:sp>
        <p:nvSpPr>
          <p:cNvPr id="7170" name="Rectangle 2"/>
          <p:cNvSpPr>
            <a:spLocks noGrp="1" noChangeArrowheads="1"/>
          </p:cNvSpPr>
          <p:nvPr>
            <p:ph type="title"/>
          </p:nvPr>
        </p:nvSpPr>
        <p:spPr>
          <a:xfrm>
            <a:off x="1981200" y="274638"/>
            <a:ext cx="8229600" cy="850106"/>
          </a:xfrm>
        </p:spPr>
        <p:txBody>
          <a:bodyPr>
            <a:normAutofit/>
          </a:bodyPr>
          <a:lstStyle/>
          <a:p>
            <a:pPr>
              <a:defRPr/>
            </a:pPr>
            <a:r>
              <a:rPr lang="nl-NL" b="0" dirty="0">
                <a:solidFill>
                  <a:srgbClr val="11306F"/>
                </a:solidFill>
                <a:effectLst/>
                <a:latin typeface="Calibri" pitchFamily="34" charset="0"/>
                <a:ea typeface="+mn-ea"/>
                <a:cs typeface="+mn-cs"/>
              </a:rPr>
              <a:t>Waarvoor volmacht geven?</a:t>
            </a:r>
          </a:p>
        </p:txBody>
      </p:sp>
      <p:pic>
        <p:nvPicPr>
          <p:cNvPr id="2" name="Afbeelding 1" descr="Afbeelding met Lettertype, Graphics, ontwerp&#10;&#10;Automatisch gegenereerde beschrijving">
            <a:extLst>
              <a:ext uri="{FF2B5EF4-FFF2-40B4-BE49-F238E27FC236}">
                <a16:creationId xmlns:a16="http://schemas.microsoft.com/office/drawing/2014/main" id="{F233AC68-50DF-D015-5C61-06DBC1826E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107" y="5453124"/>
            <a:ext cx="27432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9034879"/>
      </p:ext>
    </p:extLst>
  </p:cSld>
  <p:clrMapOvr>
    <a:masterClrMapping/>
  </p:clrMapOvr>
  <mc:AlternateContent xmlns:mc="http://schemas.openxmlformats.org/markup-compatibility/2006" xmlns:p14="http://schemas.microsoft.com/office/powerpoint/2010/main">
    <mc:Choice Requires="p14">
      <p:transition p14:dur="10">
        <p:blinds/>
      </p:transition>
    </mc:Choice>
    <mc:Fallback xmlns="">
      <p:transition>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dissolv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dissolv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dissolv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dissolv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dissolve">
                                      <p:cBhvr>
                                        <p:cTn id="27" dur="500"/>
                                        <p:tgtEl>
                                          <p:spTgt spid="71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p:txBody>
          <a:bodyPr>
            <a:normAutofit fontScale="92500" lnSpcReduction="10000"/>
          </a:bodyPr>
          <a:lstStyle/>
          <a:p>
            <a:pPr marL="109728" indent="0">
              <a:buNone/>
            </a:pPr>
            <a:r>
              <a:rPr lang="nl-NL" sz="2500" dirty="0">
                <a:solidFill>
                  <a:srgbClr val="002060"/>
                </a:solidFill>
              </a:rPr>
              <a:t>1) Bezittingen:</a:t>
            </a:r>
          </a:p>
          <a:p>
            <a:pPr marL="109728" indent="0">
              <a:buNone/>
            </a:pPr>
            <a:r>
              <a:rPr lang="nl-NL" sz="2500" dirty="0">
                <a:solidFill>
                  <a:srgbClr val="002060"/>
                </a:solidFill>
              </a:rPr>
              <a:t>     - de woning</a:t>
            </a:r>
          </a:p>
          <a:p>
            <a:pPr marL="109728" indent="0">
              <a:buNone/>
            </a:pPr>
            <a:r>
              <a:rPr lang="nl-NL" sz="2500" dirty="0">
                <a:solidFill>
                  <a:srgbClr val="002060"/>
                </a:solidFill>
              </a:rPr>
              <a:t>     - de inboedel</a:t>
            </a:r>
          </a:p>
          <a:p>
            <a:pPr marL="109728" indent="0">
              <a:buNone/>
            </a:pPr>
            <a:r>
              <a:rPr lang="nl-NL" sz="2500" dirty="0">
                <a:solidFill>
                  <a:srgbClr val="002060"/>
                </a:solidFill>
              </a:rPr>
              <a:t>     - persoonlijke bezittingen</a:t>
            </a:r>
          </a:p>
          <a:p>
            <a:pPr marL="109728" indent="0">
              <a:buNone/>
            </a:pPr>
            <a:r>
              <a:rPr lang="nl-NL" sz="2500" dirty="0">
                <a:solidFill>
                  <a:srgbClr val="002060"/>
                </a:solidFill>
              </a:rPr>
              <a:t>     - auto</a:t>
            </a:r>
          </a:p>
          <a:p>
            <a:pPr marL="109728" indent="0">
              <a:buNone/>
            </a:pPr>
            <a:r>
              <a:rPr lang="nl-NL" sz="2500" dirty="0">
                <a:solidFill>
                  <a:srgbClr val="002060"/>
                </a:solidFill>
              </a:rPr>
              <a:t>     - verzamelingen</a:t>
            </a:r>
          </a:p>
          <a:p>
            <a:pPr marL="109728" indent="0">
              <a:buNone/>
            </a:pPr>
            <a:r>
              <a:rPr lang="nl-NL" sz="2500" dirty="0">
                <a:solidFill>
                  <a:srgbClr val="002060"/>
                </a:solidFill>
              </a:rPr>
              <a:t>2) Bankzaken / Beleggingen:</a:t>
            </a:r>
          </a:p>
          <a:p>
            <a:pPr marL="109728" indent="0">
              <a:buNone/>
            </a:pPr>
            <a:r>
              <a:rPr lang="nl-NL" sz="2500" dirty="0">
                <a:solidFill>
                  <a:srgbClr val="002060"/>
                </a:solidFill>
              </a:rPr>
              <a:t>     - beschikken over de bankrekeningen</a:t>
            </a:r>
          </a:p>
          <a:p>
            <a:pPr marL="109728" indent="0">
              <a:buNone/>
            </a:pPr>
            <a:r>
              <a:rPr lang="nl-NL" sz="2500" dirty="0">
                <a:solidFill>
                  <a:srgbClr val="002060"/>
                </a:solidFill>
              </a:rPr>
              <a:t>     - aandelen/beleggingen verkopen</a:t>
            </a:r>
          </a:p>
          <a:p>
            <a:pPr marL="109728" indent="0">
              <a:buNone/>
            </a:pPr>
            <a:r>
              <a:rPr lang="nl-NL" sz="2500" dirty="0">
                <a:solidFill>
                  <a:srgbClr val="002060"/>
                </a:solidFill>
              </a:rPr>
              <a:t>     - leningen aangaan of verstrekken</a:t>
            </a:r>
          </a:p>
          <a:p>
            <a:pPr>
              <a:buFontTx/>
              <a:buNone/>
            </a:pPr>
            <a:endParaRPr lang="nl-NL" dirty="0">
              <a:solidFill>
                <a:srgbClr val="002060"/>
              </a:solidFill>
              <a:latin typeface="Calibri" pitchFamily="34" charset="0"/>
            </a:endParaRPr>
          </a:p>
        </p:txBody>
      </p:sp>
      <p:sp>
        <p:nvSpPr>
          <p:cNvPr id="7170" name="Rectangle 2"/>
          <p:cNvSpPr>
            <a:spLocks noGrp="1" noChangeArrowheads="1"/>
          </p:cNvSpPr>
          <p:nvPr>
            <p:ph type="title"/>
          </p:nvPr>
        </p:nvSpPr>
        <p:spPr>
          <a:xfrm>
            <a:off x="1981200" y="274638"/>
            <a:ext cx="8229600" cy="850106"/>
          </a:xfrm>
        </p:spPr>
        <p:txBody>
          <a:bodyPr>
            <a:normAutofit/>
          </a:bodyPr>
          <a:lstStyle/>
          <a:p>
            <a:pPr>
              <a:defRPr/>
            </a:pPr>
            <a:r>
              <a:rPr lang="nl-NL" b="0" dirty="0">
                <a:solidFill>
                  <a:srgbClr val="11306F"/>
                </a:solidFill>
                <a:effectLst/>
                <a:latin typeface="Calibri" pitchFamily="34" charset="0"/>
                <a:ea typeface="+mn-ea"/>
                <a:cs typeface="+mn-cs"/>
              </a:rPr>
              <a:t>I. Financieel / Administratief</a:t>
            </a:r>
          </a:p>
        </p:txBody>
      </p:sp>
      <p:pic>
        <p:nvPicPr>
          <p:cNvPr id="2" name="Afbeelding 1" descr="Afbeelding met Lettertype, Graphics, ontwerp&#10;&#10;Automatisch gegenereerde beschrijving">
            <a:extLst>
              <a:ext uri="{FF2B5EF4-FFF2-40B4-BE49-F238E27FC236}">
                <a16:creationId xmlns:a16="http://schemas.microsoft.com/office/drawing/2014/main" id="{8CF9EDD4-23BB-A3B8-A2C8-A3B0F6122A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5517233"/>
            <a:ext cx="27432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0950676"/>
      </p:ext>
    </p:extLst>
  </p:cSld>
  <p:clrMapOvr>
    <a:masterClrMapping/>
  </p:clrMapOvr>
  <mc:AlternateContent xmlns:mc="http://schemas.openxmlformats.org/markup-compatibility/2006" xmlns:p14="http://schemas.microsoft.com/office/powerpoint/2010/main">
    <mc:Choice Requires="p14">
      <p:transition p14:dur="10">
        <p:blinds/>
      </p:transition>
    </mc:Choice>
    <mc:Fallback xmlns="">
      <p:transition>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dissolv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dissolv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dissolv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dissolv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dissolv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dissolv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dissolve">
                                      <p:cBhvr>
                                        <p:cTn id="37" dur="500"/>
                                        <p:tgtEl>
                                          <p:spTgt spid="71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dissolve">
                                      <p:cBhvr>
                                        <p:cTn id="42" dur="500"/>
                                        <p:tgtEl>
                                          <p:spTgt spid="717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dissolve">
                                      <p:cBhvr>
                                        <p:cTn id="47" dur="500"/>
                                        <p:tgtEl>
                                          <p:spTgt spid="717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dissolve">
                                      <p:cBhvr>
                                        <p:cTn id="52" dur="500"/>
                                        <p:tgtEl>
                                          <p:spTgt spid="717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p:txBody>
          <a:bodyPr>
            <a:normAutofit fontScale="92500" lnSpcReduction="20000"/>
          </a:bodyPr>
          <a:lstStyle/>
          <a:p>
            <a:pPr marL="109728" indent="0">
              <a:buNone/>
            </a:pPr>
            <a:r>
              <a:rPr lang="nl-NL" sz="2500" dirty="0">
                <a:solidFill>
                  <a:srgbClr val="002060"/>
                </a:solidFill>
              </a:rPr>
              <a:t>3) Administratieve taken</a:t>
            </a:r>
          </a:p>
          <a:p>
            <a:pPr marL="109728" indent="0">
              <a:buNone/>
            </a:pPr>
            <a:r>
              <a:rPr lang="nl-NL" sz="2500" dirty="0">
                <a:solidFill>
                  <a:srgbClr val="002060"/>
                </a:solidFill>
              </a:rPr>
              <a:t>     - lidmaatschappen &amp; abonnementen</a:t>
            </a:r>
          </a:p>
          <a:p>
            <a:pPr marL="109728" indent="0">
              <a:buNone/>
            </a:pPr>
            <a:r>
              <a:rPr lang="nl-NL" sz="2500" dirty="0">
                <a:solidFill>
                  <a:srgbClr val="002060"/>
                </a:solidFill>
              </a:rPr>
              <a:t>     - verzekeringszaken</a:t>
            </a:r>
          </a:p>
          <a:p>
            <a:pPr marL="109728" indent="0">
              <a:buNone/>
            </a:pPr>
            <a:r>
              <a:rPr lang="nl-NL" sz="2500" dirty="0">
                <a:solidFill>
                  <a:srgbClr val="002060"/>
                </a:solidFill>
              </a:rPr>
              <a:t>     - belastingzaken </a:t>
            </a:r>
          </a:p>
          <a:p>
            <a:pPr marL="109728" indent="0">
              <a:buNone/>
            </a:pPr>
            <a:r>
              <a:rPr lang="nl-NL" sz="2500" dirty="0">
                <a:solidFill>
                  <a:srgbClr val="002060"/>
                </a:solidFill>
              </a:rPr>
              <a:t>     - pensioenzaken</a:t>
            </a:r>
          </a:p>
          <a:p>
            <a:pPr marL="109728" indent="0">
              <a:buNone/>
            </a:pPr>
            <a:r>
              <a:rPr lang="nl-NL" sz="2500" dirty="0">
                <a:solidFill>
                  <a:srgbClr val="002060"/>
                </a:solidFill>
              </a:rPr>
              <a:t>     - overheden</a:t>
            </a:r>
          </a:p>
          <a:p>
            <a:pPr marL="109728" indent="0">
              <a:buNone/>
            </a:pPr>
            <a:r>
              <a:rPr lang="nl-NL" sz="2500" dirty="0">
                <a:solidFill>
                  <a:srgbClr val="002060"/>
                </a:solidFill>
              </a:rPr>
              <a:t>4) Vermogensrechtelijk: beheer &amp; beschikken over</a:t>
            </a:r>
          </a:p>
          <a:p>
            <a:pPr marL="109728" indent="0">
              <a:buNone/>
            </a:pPr>
            <a:r>
              <a:rPr lang="nl-NL" sz="2500" dirty="0">
                <a:solidFill>
                  <a:srgbClr val="002060"/>
                </a:solidFill>
              </a:rPr>
              <a:t>    vermogen en vermogensbestanddelen:</a:t>
            </a:r>
          </a:p>
          <a:p>
            <a:pPr marL="109728" indent="0">
              <a:buNone/>
            </a:pPr>
            <a:r>
              <a:rPr lang="nl-NL" sz="2500" dirty="0">
                <a:solidFill>
                  <a:srgbClr val="002060"/>
                </a:solidFill>
              </a:rPr>
              <a:t>     - kopen / verkopen</a:t>
            </a:r>
          </a:p>
          <a:p>
            <a:pPr marL="109728" indent="0">
              <a:buNone/>
            </a:pPr>
            <a:r>
              <a:rPr lang="nl-NL" sz="2500" dirty="0">
                <a:solidFill>
                  <a:srgbClr val="002060"/>
                </a:solidFill>
              </a:rPr>
              <a:t>     - huren / verhuren</a:t>
            </a:r>
          </a:p>
          <a:p>
            <a:pPr marL="109728" indent="0">
              <a:buNone/>
            </a:pPr>
            <a:r>
              <a:rPr lang="nl-NL" sz="2500" dirty="0">
                <a:solidFill>
                  <a:srgbClr val="002060"/>
                </a:solidFill>
              </a:rPr>
              <a:t>5) Procesvolmacht</a:t>
            </a:r>
          </a:p>
          <a:p>
            <a:pPr marL="109728" indent="0">
              <a:buNone/>
            </a:pPr>
            <a:endParaRPr lang="nl-NL" sz="2500" dirty="0">
              <a:solidFill>
                <a:srgbClr val="002060"/>
              </a:solidFill>
            </a:endParaRPr>
          </a:p>
          <a:p>
            <a:pPr>
              <a:buFontTx/>
              <a:buNone/>
            </a:pPr>
            <a:endParaRPr lang="nl-NL" dirty="0">
              <a:solidFill>
                <a:srgbClr val="002060"/>
              </a:solidFill>
              <a:latin typeface="Calibri" pitchFamily="34" charset="0"/>
            </a:endParaRPr>
          </a:p>
        </p:txBody>
      </p:sp>
      <p:sp>
        <p:nvSpPr>
          <p:cNvPr id="7170" name="Rectangle 2"/>
          <p:cNvSpPr>
            <a:spLocks noGrp="1" noChangeArrowheads="1"/>
          </p:cNvSpPr>
          <p:nvPr>
            <p:ph type="title"/>
          </p:nvPr>
        </p:nvSpPr>
        <p:spPr>
          <a:xfrm>
            <a:off x="1981200" y="274638"/>
            <a:ext cx="8229600" cy="850106"/>
          </a:xfrm>
        </p:spPr>
        <p:txBody>
          <a:bodyPr>
            <a:normAutofit/>
          </a:bodyPr>
          <a:lstStyle/>
          <a:p>
            <a:pPr>
              <a:defRPr/>
            </a:pPr>
            <a:r>
              <a:rPr lang="nl-NL" b="0" dirty="0">
                <a:solidFill>
                  <a:srgbClr val="11306F"/>
                </a:solidFill>
                <a:effectLst/>
                <a:latin typeface="Calibri" pitchFamily="34" charset="0"/>
                <a:ea typeface="+mn-ea"/>
                <a:cs typeface="+mn-cs"/>
              </a:rPr>
              <a:t>I. Financieel / Administratief</a:t>
            </a:r>
          </a:p>
        </p:txBody>
      </p:sp>
      <p:pic>
        <p:nvPicPr>
          <p:cNvPr id="2" name="Afbeelding 1" descr="Afbeelding met Lettertype, Graphics, ontwerp&#10;&#10;Automatisch gegenereerde beschrijving">
            <a:extLst>
              <a:ext uri="{FF2B5EF4-FFF2-40B4-BE49-F238E27FC236}">
                <a16:creationId xmlns:a16="http://schemas.microsoft.com/office/drawing/2014/main" id="{AB2A0587-EB52-4C9F-1A69-63533CE3AB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9525" y="5426985"/>
            <a:ext cx="27432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0797527"/>
      </p:ext>
    </p:extLst>
  </p:cSld>
  <p:clrMapOvr>
    <a:masterClrMapping/>
  </p:clrMapOvr>
  <mc:AlternateContent xmlns:mc="http://schemas.openxmlformats.org/markup-compatibility/2006" xmlns:p14="http://schemas.microsoft.com/office/powerpoint/2010/main">
    <mc:Choice Requires="p14">
      <p:transition p14:dur="10">
        <p:blinds/>
      </p:transition>
    </mc:Choice>
    <mc:Fallback xmlns="">
      <p:transition>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dissolv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dissolv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dissolv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dissolv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dissolv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dissolv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dissolve">
                                      <p:cBhvr>
                                        <p:cTn id="37" dur="500"/>
                                        <p:tgtEl>
                                          <p:spTgt spid="71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dissolve">
                                      <p:cBhvr>
                                        <p:cTn id="42" dur="500"/>
                                        <p:tgtEl>
                                          <p:spTgt spid="717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dissolve">
                                      <p:cBhvr>
                                        <p:cTn id="47" dur="500"/>
                                        <p:tgtEl>
                                          <p:spTgt spid="717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dissolve">
                                      <p:cBhvr>
                                        <p:cTn id="52" dur="500"/>
                                        <p:tgtEl>
                                          <p:spTgt spid="7171">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7171">
                                            <p:txEl>
                                              <p:pRg st="10" end="10"/>
                                            </p:txEl>
                                          </p:spTgt>
                                        </p:tgtEl>
                                        <p:attrNameLst>
                                          <p:attrName>style.visibility</p:attrName>
                                        </p:attrNameLst>
                                      </p:cBhvr>
                                      <p:to>
                                        <p:strVal val="visible"/>
                                      </p:to>
                                    </p:set>
                                    <p:animEffect transition="in" filter="dissolve">
                                      <p:cBhvr>
                                        <p:cTn id="57" dur="500"/>
                                        <p:tgtEl>
                                          <p:spTgt spid="717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Kleurrijkheid, Graphics, creativiteit&#10;&#10;Automatisch gegenereerde beschrijving">
            <a:extLst>
              <a:ext uri="{FF2B5EF4-FFF2-40B4-BE49-F238E27FC236}">
                <a16:creationId xmlns:a16="http://schemas.microsoft.com/office/drawing/2014/main" id="{CD088F34-24A8-1542-077C-88A9219616D9}"/>
              </a:ext>
            </a:extLst>
          </p:cNvPr>
          <p:cNvPicPr>
            <a:picLocks noChangeAspect="1"/>
          </p:cNvPicPr>
          <p:nvPr/>
        </p:nvPicPr>
        <p:blipFill rotWithShape="1">
          <a:blip r:embed="rId2">
            <a:alphaModFix amt="24000"/>
          </a:blip>
          <a:srcRect t="2246" r="20438" b="33269"/>
          <a:stretch/>
        </p:blipFill>
        <p:spPr>
          <a:xfrm>
            <a:off x="3730595" y="0"/>
            <a:ext cx="8461405" cy="6858000"/>
          </a:xfrm>
          <a:prstGeom prst="rect">
            <a:avLst/>
          </a:prstGeom>
        </p:spPr>
      </p:pic>
      <p:sp>
        <p:nvSpPr>
          <p:cNvPr id="2" name="Tekstvak 1"/>
          <p:cNvSpPr txBox="1"/>
          <p:nvPr/>
        </p:nvSpPr>
        <p:spPr>
          <a:xfrm>
            <a:off x="1220156" y="1003270"/>
            <a:ext cx="9010865" cy="4585871"/>
          </a:xfrm>
          <a:prstGeom prst="rect">
            <a:avLst/>
          </a:prstGeom>
          <a:noFill/>
        </p:spPr>
        <p:txBody>
          <a:bodyPr wrap="none" rtlCol="0">
            <a:spAutoFit/>
          </a:bodyPr>
          <a:lstStyle/>
          <a:p>
            <a:r>
              <a:rPr lang="nl-NL" sz="2800" b="1" dirty="0">
                <a:solidFill>
                  <a:srgbClr val="00B050"/>
                </a:solidFill>
              </a:rPr>
              <a:t>Hoeveel mensen overlijden er?</a:t>
            </a:r>
          </a:p>
          <a:p>
            <a:endParaRPr lang="nl-NL" sz="2800" b="1" dirty="0">
              <a:solidFill>
                <a:srgbClr val="00B050"/>
              </a:solidFill>
            </a:endParaRPr>
          </a:p>
          <a:p>
            <a:r>
              <a:rPr lang="nl-NL" sz="2000" dirty="0">
                <a:solidFill>
                  <a:srgbClr val="00B050"/>
                </a:solidFill>
              </a:rPr>
              <a:t>2023: 169.521 (3.250 per week)</a:t>
            </a:r>
          </a:p>
          <a:p>
            <a:endParaRPr lang="nl-NL" sz="2000" dirty="0">
              <a:solidFill>
                <a:srgbClr val="00B050"/>
              </a:solidFill>
            </a:endParaRPr>
          </a:p>
          <a:p>
            <a:r>
              <a:rPr lang="nl-NL" sz="2000" dirty="0">
                <a:solidFill>
                  <a:srgbClr val="00B050"/>
                </a:solidFill>
              </a:rPr>
              <a:t>50.000 kanker/25.000 dementie/15.000 COPD/5.000 acuut hartinfarct</a:t>
            </a:r>
          </a:p>
          <a:p>
            <a:endParaRPr lang="nl-NL" sz="2000" dirty="0">
              <a:solidFill>
                <a:srgbClr val="00B050"/>
              </a:solidFill>
            </a:endParaRPr>
          </a:p>
          <a:p>
            <a:r>
              <a:rPr lang="nl-NL" sz="2000" dirty="0">
                <a:solidFill>
                  <a:srgbClr val="00B050"/>
                </a:solidFill>
              </a:rPr>
              <a:t>Ofwel: het merendeel van de mensen heeft tijd om zich voor te bereiden op de dood</a:t>
            </a:r>
          </a:p>
          <a:p>
            <a:endParaRPr lang="nl-NL" sz="2000" dirty="0">
              <a:solidFill>
                <a:srgbClr val="00B050"/>
              </a:solidFill>
            </a:endParaRPr>
          </a:p>
          <a:p>
            <a:r>
              <a:rPr lang="nl-NL" sz="2800" b="1" dirty="0">
                <a:solidFill>
                  <a:srgbClr val="00B050"/>
                </a:solidFill>
              </a:rPr>
              <a:t>Waar sterft men?</a:t>
            </a:r>
          </a:p>
          <a:p>
            <a:endParaRPr lang="nl-NL" sz="2800" b="1" dirty="0">
              <a:solidFill>
                <a:srgbClr val="00B050"/>
              </a:solidFill>
            </a:endParaRPr>
          </a:p>
          <a:p>
            <a:r>
              <a:rPr lang="nl-NL" sz="2000" dirty="0">
                <a:solidFill>
                  <a:srgbClr val="00B050"/>
                </a:solidFill>
              </a:rPr>
              <a:t>41% thuis/ 27% verpleeghuis/ 18% ziekenhuis? 8 % hospice</a:t>
            </a:r>
          </a:p>
          <a:p>
            <a:endParaRPr lang="nl-NL" sz="2000" dirty="0">
              <a:solidFill>
                <a:srgbClr val="00B050"/>
              </a:solidFill>
            </a:endParaRPr>
          </a:p>
          <a:p>
            <a:r>
              <a:rPr lang="nl-NL" sz="2000" dirty="0">
                <a:solidFill>
                  <a:srgbClr val="00B050"/>
                </a:solidFill>
              </a:rPr>
              <a:t>Ofwel: 50% thuis of bijna-thuis-huis</a:t>
            </a:r>
          </a:p>
        </p:txBody>
      </p:sp>
    </p:spTree>
    <p:extLst>
      <p:ext uri="{BB962C8B-B14F-4D97-AF65-F5344CB8AC3E}">
        <p14:creationId xmlns:p14="http://schemas.microsoft.com/office/powerpoint/2010/main" val="828279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p:txBody>
          <a:bodyPr>
            <a:normAutofit fontScale="85000" lnSpcReduction="20000"/>
          </a:bodyPr>
          <a:lstStyle/>
          <a:p>
            <a:pPr marL="109728" indent="0">
              <a:buNone/>
            </a:pPr>
            <a:r>
              <a:rPr lang="nl-NL" sz="2500" dirty="0">
                <a:solidFill>
                  <a:srgbClr val="002060"/>
                </a:solidFill>
              </a:rPr>
              <a:t>6) Schenkingen doen:</a:t>
            </a:r>
          </a:p>
          <a:p>
            <a:pPr marL="109728" indent="0">
              <a:buNone/>
            </a:pPr>
            <a:r>
              <a:rPr lang="nl-NL" sz="2500" dirty="0">
                <a:solidFill>
                  <a:srgbClr val="002060"/>
                </a:solidFill>
              </a:rPr>
              <a:t>    uithollen van het vermogen:</a:t>
            </a:r>
          </a:p>
          <a:p>
            <a:pPr marL="109728" indent="0">
              <a:buNone/>
            </a:pPr>
            <a:r>
              <a:rPr lang="nl-NL" sz="2500" dirty="0">
                <a:solidFill>
                  <a:srgbClr val="002060"/>
                </a:solidFill>
              </a:rPr>
              <a:t>     - ter besparing van zorgbijdragen, en </a:t>
            </a:r>
          </a:p>
          <a:p>
            <a:pPr marL="109728" indent="0">
              <a:buNone/>
            </a:pPr>
            <a:r>
              <a:rPr lang="nl-NL" sz="2500" dirty="0">
                <a:solidFill>
                  <a:srgbClr val="002060"/>
                </a:solidFill>
              </a:rPr>
              <a:t>     - ter besparing van erfbelasting.</a:t>
            </a:r>
          </a:p>
          <a:p>
            <a:pPr marL="109728" indent="0">
              <a:buNone/>
            </a:pPr>
            <a:r>
              <a:rPr lang="nl-NL" sz="2500" dirty="0">
                <a:solidFill>
                  <a:srgbClr val="002060"/>
                </a:solidFill>
              </a:rPr>
              <a:t>    Met de volmacht gaat het vermogen </a:t>
            </a:r>
            <a:r>
              <a:rPr lang="nl-NL" sz="2500" u="sng" dirty="0">
                <a:solidFill>
                  <a:srgbClr val="002060"/>
                </a:solidFill>
              </a:rPr>
              <a:t>niet</a:t>
            </a:r>
            <a:r>
              <a:rPr lang="nl-NL" sz="2500" dirty="0">
                <a:solidFill>
                  <a:srgbClr val="002060"/>
                </a:solidFill>
              </a:rPr>
              <a:t> op slot!</a:t>
            </a:r>
          </a:p>
          <a:p>
            <a:pPr marL="109728" indent="0">
              <a:buNone/>
            </a:pPr>
            <a:endParaRPr lang="nl-NL" sz="2500" dirty="0">
              <a:solidFill>
                <a:srgbClr val="002060"/>
              </a:solidFill>
            </a:endParaRPr>
          </a:p>
          <a:p>
            <a:pPr marL="109728" indent="0">
              <a:buNone/>
            </a:pPr>
            <a:r>
              <a:rPr lang="nl-NL" sz="2500" dirty="0">
                <a:solidFill>
                  <a:srgbClr val="002060"/>
                </a:solidFill>
              </a:rPr>
              <a:t>   Algehele notariële volmacht belangrijk als </a:t>
            </a:r>
          </a:p>
          <a:p>
            <a:pPr marL="109728" indent="0">
              <a:buNone/>
            </a:pPr>
            <a:r>
              <a:rPr lang="nl-NL" sz="2500" dirty="0">
                <a:solidFill>
                  <a:srgbClr val="002060"/>
                </a:solidFill>
              </a:rPr>
              <a:t>   planningsinstrument. Ook bij opname in een W.LZ. Instelling                                (verpleegtehuis, verzorgingstehuis).</a:t>
            </a:r>
          </a:p>
          <a:p>
            <a:pPr marL="109728" indent="0">
              <a:buNone/>
            </a:pPr>
            <a:endParaRPr lang="nl-NL" sz="2500" dirty="0">
              <a:solidFill>
                <a:srgbClr val="002060"/>
              </a:solidFill>
            </a:endParaRPr>
          </a:p>
          <a:p>
            <a:pPr marL="109728" indent="0">
              <a:buNone/>
            </a:pPr>
            <a:r>
              <a:rPr lang="nl-NL" sz="2500" dirty="0">
                <a:solidFill>
                  <a:srgbClr val="002060"/>
                </a:solidFill>
              </a:rPr>
              <a:t>    Indien gewenst: </a:t>
            </a:r>
          </a:p>
          <a:p>
            <a:pPr marL="109728" indent="0">
              <a:buNone/>
            </a:pPr>
            <a:r>
              <a:rPr lang="nl-NL" sz="2500" dirty="0">
                <a:solidFill>
                  <a:srgbClr val="002060"/>
                </a:solidFill>
              </a:rPr>
              <a:t>    instructies, aanwijzingen, beperkingen, kinderen gelijk.</a:t>
            </a:r>
          </a:p>
        </p:txBody>
      </p:sp>
      <p:sp>
        <p:nvSpPr>
          <p:cNvPr id="7170" name="Rectangle 2"/>
          <p:cNvSpPr>
            <a:spLocks noGrp="1" noChangeArrowheads="1"/>
          </p:cNvSpPr>
          <p:nvPr>
            <p:ph type="title"/>
          </p:nvPr>
        </p:nvSpPr>
        <p:spPr>
          <a:xfrm>
            <a:off x="1981200" y="274638"/>
            <a:ext cx="8229600" cy="850106"/>
          </a:xfrm>
        </p:spPr>
        <p:txBody>
          <a:bodyPr>
            <a:normAutofit/>
          </a:bodyPr>
          <a:lstStyle/>
          <a:p>
            <a:pPr>
              <a:defRPr/>
            </a:pPr>
            <a:r>
              <a:rPr lang="nl-NL" b="0" dirty="0">
                <a:solidFill>
                  <a:srgbClr val="11306F"/>
                </a:solidFill>
                <a:effectLst/>
                <a:latin typeface="Calibri" pitchFamily="34" charset="0"/>
                <a:ea typeface="+mn-ea"/>
                <a:cs typeface="+mn-cs"/>
              </a:rPr>
              <a:t>I. Financieel / Administratief</a:t>
            </a:r>
          </a:p>
        </p:txBody>
      </p:sp>
      <p:pic>
        <p:nvPicPr>
          <p:cNvPr id="2" name="Afbeelding 1" descr="Afbeelding met Lettertype, Graphics, ontwerp&#10;&#10;Automatisch gegenereerde beschrijving">
            <a:extLst>
              <a:ext uri="{FF2B5EF4-FFF2-40B4-BE49-F238E27FC236}">
                <a16:creationId xmlns:a16="http://schemas.microsoft.com/office/drawing/2014/main" id="{1D117F10-AED8-88D9-11F8-70113EC08D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9460" y="5406232"/>
            <a:ext cx="27432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4539201"/>
      </p:ext>
    </p:extLst>
  </p:cSld>
  <p:clrMapOvr>
    <a:masterClrMapping/>
  </p:clrMapOvr>
  <mc:AlternateContent xmlns:mc="http://schemas.openxmlformats.org/markup-compatibility/2006" xmlns:p14="http://schemas.microsoft.com/office/powerpoint/2010/main">
    <mc:Choice Requires="p14">
      <p:transition p14:dur="10">
        <p:blinds/>
      </p:transition>
    </mc:Choice>
    <mc:Fallback xmlns="">
      <p:transition>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dissolv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dissolv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dissolv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dissolv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dissolv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171">
                                            <p:txEl>
                                              <p:pRg st="6" end="6"/>
                                            </p:txEl>
                                          </p:spTgt>
                                        </p:tgtEl>
                                        <p:attrNameLst>
                                          <p:attrName>style.visibility</p:attrName>
                                        </p:attrNameLst>
                                      </p:cBhvr>
                                      <p:to>
                                        <p:strVal val="visible"/>
                                      </p:to>
                                    </p:set>
                                    <p:animEffect transition="in" filter="dissolve">
                                      <p:cBhvr>
                                        <p:cTn id="32" dur="500"/>
                                        <p:tgtEl>
                                          <p:spTgt spid="7171">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7171">
                                            <p:txEl>
                                              <p:pRg st="7" end="7"/>
                                            </p:txEl>
                                          </p:spTgt>
                                        </p:tgtEl>
                                        <p:attrNameLst>
                                          <p:attrName>style.visibility</p:attrName>
                                        </p:attrNameLst>
                                      </p:cBhvr>
                                      <p:to>
                                        <p:strVal val="visible"/>
                                      </p:to>
                                    </p:set>
                                    <p:animEffect transition="in" filter="dissolve">
                                      <p:cBhvr>
                                        <p:cTn id="37" dur="500"/>
                                        <p:tgtEl>
                                          <p:spTgt spid="7171">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7171">
                                            <p:txEl>
                                              <p:pRg st="9" end="9"/>
                                            </p:txEl>
                                          </p:spTgt>
                                        </p:tgtEl>
                                        <p:attrNameLst>
                                          <p:attrName>style.visibility</p:attrName>
                                        </p:attrNameLst>
                                      </p:cBhvr>
                                      <p:to>
                                        <p:strVal val="visible"/>
                                      </p:to>
                                    </p:set>
                                    <p:animEffect transition="in" filter="dissolve">
                                      <p:cBhvr>
                                        <p:cTn id="42" dur="500"/>
                                        <p:tgtEl>
                                          <p:spTgt spid="7171">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7171">
                                            <p:txEl>
                                              <p:pRg st="10" end="10"/>
                                            </p:txEl>
                                          </p:spTgt>
                                        </p:tgtEl>
                                        <p:attrNameLst>
                                          <p:attrName>style.visibility</p:attrName>
                                        </p:attrNameLst>
                                      </p:cBhvr>
                                      <p:to>
                                        <p:strVal val="visible"/>
                                      </p:to>
                                    </p:set>
                                    <p:animEffect transition="in" filter="dissolve">
                                      <p:cBhvr>
                                        <p:cTn id="47" dur="500"/>
                                        <p:tgtEl>
                                          <p:spTgt spid="717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p:txBody>
          <a:bodyPr>
            <a:normAutofit fontScale="92500" lnSpcReduction="20000"/>
          </a:bodyPr>
          <a:lstStyle/>
          <a:p>
            <a:pPr marL="109728" indent="0">
              <a:buNone/>
            </a:pPr>
            <a:r>
              <a:rPr lang="nl-NL" sz="2500" dirty="0">
                <a:solidFill>
                  <a:srgbClr val="002060"/>
                </a:solidFill>
              </a:rPr>
              <a:t>7) Nalatenschappen afwikkelen</a:t>
            </a:r>
          </a:p>
          <a:p>
            <a:pPr marL="109728" indent="0">
              <a:buNone/>
            </a:pPr>
            <a:r>
              <a:rPr lang="nl-NL" sz="2500" dirty="0">
                <a:solidFill>
                  <a:srgbClr val="002060"/>
                </a:solidFill>
              </a:rPr>
              <a:t>     </a:t>
            </a:r>
          </a:p>
          <a:p>
            <a:pPr marL="109728" indent="0">
              <a:buNone/>
            </a:pPr>
            <a:r>
              <a:rPr lang="nl-NL" sz="2500" dirty="0">
                <a:solidFill>
                  <a:srgbClr val="002060"/>
                </a:solidFill>
              </a:rPr>
              <a:t>    Bij bewind: verplicht beneficiair aanvaarden.</a:t>
            </a:r>
          </a:p>
          <a:p>
            <a:pPr marL="109728" indent="0">
              <a:buNone/>
            </a:pPr>
            <a:r>
              <a:rPr lang="nl-NL" sz="2500" dirty="0">
                <a:solidFill>
                  <a:srgbClr val="002060"/>
                </a:solidFill>
              </a:rPr>
              <a:t>        Afwikkeling daarmee bewerkelijk, via de </a:t>
            </a:r>
          </a:p>
          <a:p>
            <a:pPr marL="109728" indent="0">
              <a:buNone/>
            </a:pPr>
            <a:r>
              <a:rPr lang="nl-NL" sz="2500" dirty="0">
                <a:solidFill>
                  <a:srgbClr val="002060"/>
                </a:solidFill>
              </a:rPr>
              <a:t>        Rechtbank en veel extra kosten.</a:t>
            </a:r>
          </a:p>
          <a:p>
            <a:pPr marL="109728" indent="0">
              <a:buNone/>
            </a:pPr>
            <a:r>
              <a:rPr lang="nl-NL" sz="2500" dirty="0">
                <a:solidFill>
                  <a:srgbClr val="002060"/>
                </a:solidFill>
              </a:rPr>
              <a:t>     </a:t>
            </a:r>
          </a:p>
          <a:p>
            <a:pPr marL="109728" indent="0">
              <a:buNone/>
            </a:pPr>
            <a:r>
              <a:rPr lang="nl-NL" sz="2500" dirty="0">
                <a:solidFill>
                  <a:srgbClr val="002060"/>
                </a:solidFill>
              </a:rPr>
              <a:t>    Met volmacht: vrije keus van handelen:</a:t>
            </a:r>
          </a:p>
          <a:p>
            <a:pPr marL="109728" indent="0">
              <a:buNone/>
            </a:pPr>
            <a:r>
              <a:rPr lang="nl-NL" sz="2500" dirty="0">
                <a:solidFill>
                  <a:srgbClr val="002060"/>
                </a:solidFill>
              </a:rPr>
              <a:t>    -- wel of niet aanvaarden</a:t>
            </a:r>
          </a:p>
          <a:p>
            <a:pPr marL="109728" indent="0">
              <a:buNone/>
            </a:pPr>
            <a:r>
              <a:rPr lang="nl-NL" sz="2500" dirty="0">
                <a:solidFill>
                  <a:srgbClr val="002060"/>
                </a:solidFill>
              </a:rPr>
              <a:t>         (planningsinstrument);</a:t>
            </a:r>
          </a:p>
          <a:p>
            <a:pPr marL="109728" indent="0">
              <a:buNone/>
            </a:pPr>
            <a:r>
              <a:rPr lang="nl-NL" sz="2500" dirty="0">
                <a:solidFill>
                  <a:srgbClr val="002060"/>
                </a:solidFill>
              </a:rPr>
              <a:t>    -- hoe verdelen.</a:t>
            </a:r>
          </a:p>
          <a:p>
            <a:pPr marL="109728" indent="0">
              <a:buNone/>
            </a:pPr>
            <a:r>
              <a:rPr lang="nl-NL" sz="2500" dirty="0">
                <a:solidFill>
                  <a:srgbClr val="002060"/>
                </a:solidFill>
              </a:rPr>
              <a:t>    Voorkomt onnodige kosten.</a:t>
            </a:r>
          </a:p>
          <a:p>
            <a:pPr>
              <a:buFontTx/>
              <a:buNone/>
            </a:pPr>
            <a:endParaRPr lang="nl-NL" dirty="0">
              <a:solidFill>
                <a:srgbClr val="002060"/>
              </a:solidFill>
              <a:latin typeface="Calibri" pitchFamily="34" charset="0"/>
            </a:endParaRPr>
          </a:p>
        </p:txBody>
      </p:sp>
      <p:sp>
        <p:nvSpPr>
          <p:cNvPr id="7170" name="Rectangle 2"/>
          <p:cNvSpPr>
            <a:spLocks noGrp="1" noChangeArrowheads="1"/>
          </p:cNvSpPr>
          <p:nvPr>
            <p:ph type="title"/>
          </p:nvPr>
        </p:nvSpPr>
        <p:spPr>
          <a:xfrm>
            <a:off x="1981200" y="274638"/>
            <a:ext cx="8229600" cy="850106"/>
          </a:xfrm>
        </p:spPr>
        <p:txBody>
          <a:bodyPr>
            <a:normAutofit/>
          </a:bodyPr>
          <a:lstStyle/>
          <a:p>
            <a:pPr>
              <a:defRPr/>
            </a:pPr>
            <a:r>
              <a:rPr lang="nl-NL" b="0" dirty="0">
                <a:solidFill>
                  <a:srgbClr val="11306F"/>
                </a:solidFill>
                <a:effectLst/>
                <a:latin typeface="Calibri" pitchFamily="34" charset="0"/>
                <a:ea typeface="+mn-ea"/>
                <a:cs typeface="+mn-cs"/>
              </a:rPr>
              <a:t>I. Financieel / Administratief</a:t>
            </a:r>
          </a:p>
        </p:txBody>
      </p:sp>
      <p:pic>
        <p:nvPicPr>
          <p:cNvPr id="2" name="Afbeelding 1" descr="Afbeelding met Lettertype, Graphics, ontwerp&#10;&#10;Automatisch gegenereerde beschrijving">
            <a:extLst>
              <a:ext uri="{FF2B5EF4-FFF2-40B4-BE49-F238E27FC236}">
                <a16:creationId xmlns:a16="http://schemas.microsoft.com/office/drawing/2014/main" id="{0C65D47F-B11C-27C4-C492-FFCC47AB41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4192" y="5406232"/>
            <a:ext cx="27432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9040432"/>
      </p:ext>
    </p:extLst>
  </p:cSld>
  <p:clrMapOvr>
    <a:masterClrMapping/>
  </p:clrMapOvr>
  <mc:AlternateContent xmlns:mc="http://schemas.openxmlformats.org/markup-compatibility/2006" xmlns:p14="http://schemas.microsoft.com/office/powerpoint/2010/main">
    <mc:Choice Requires="p14">
      <p:transition p14:dur="10">
        <p:blinds/>
      </p:transition>
    </mc:Choice>
    <mc:Fallback xmlns="">
      <p:transition>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dissolv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dissolv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dissolv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dissolv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dissolv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dissolv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dissolve">
                                      <p:cBhvr>
                                        <p:cTn id="37" dur="500"/>
                                        <p:tgtEl>
                                          <p:spTgt spid="71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dissolve">
                                      <p:cBhvr>
                                        <p:cTn id="42" dur="500"/>
                                        <p:tgtEl>
                                          <p:spTgt spid="717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dissolve">
                                      <p:cBhvr>
                                        <p:cTn id="47" dur="500"/>
                                        <p:tgtEl>
                                          <p:spTgt spid="717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dissolve">
                                      <p:cBhvr>
                                        <p:cTn id="52" dur="500"/>
                                        <p:tgtEl>
                                          <p:spTgt spid="7171">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7171">
                                            <p:txEl>
                                              <p:pRg st="10" end="10"/>
                                            </p:txEl>
                                          </p:spTgt>
                                        </p:tgtEl>
                                        <p:attrNameLst>
                                          <p:attrName>style.visibility</p:attrName>
                                        </p:attrNameLst>
                                      </p:cBhvr>
                                      <p:to>
                                        <p:strVal val="visible"/>
                                      </p:to>
                                    </p:set>
                                    <p:animEffect transition="in" filter="dissolve">
                                      <p:cBhvr>
                                        <p:cTn id="57" dur="500"/>
                                        <p:tgtEl>
                                          <p:spTgt spid="717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a:xfrm>
            <a:off x="1964589" y="1525414"/>
            <a:ext cx="8229600" cy="4525963"/>
          </a:xfrm>
        </p:spPr>
        <p:txBody>
          <a:bodyPr>
            <a:normAutofit/>
          </a:bodyPr>
          <a:lstStyle/>
          <a:p>
            <a:pPr marL="109728" indent="0">
              <a:buNone/>
            </a:pPr>
            <a:r>
              <a:rPr lang="nl-NL" sz="2500" dirty="0">
                <a:solidFill>
                  <a:srgbClr val="002060"/>
                </a:solidFill>
              </a:rPr>
              <a:t>8) Eigen bedrijf</a:t>
            </a:r>
          </a:p>
          <a:p>
            <a:pPr marL="109728" indent="0">
              <a:buNone/>
            </a:pPr>
            <a:r>
              <a:rPr lang="nl-NL" sz="2500" dirty="0">
                <a:solidFill>
                  <a:srgbClr val="002060"/>
                </a:solidFill>
              </a:rPr>
              <a:t>    - ondernemers met een eenmanszaak</a:t>
            </a:r>
          </a:p>
          <a:p>
            <a:pPr marL="109728" indent="0">
              <a:buNone/>
            </a:pPr>
            <a:r>
              <a:rPr lang="nl-NL" sz="2500" dirty="0">
                <a:solidFill>
                  <a:srgbClr val="002060"/>
                </a:solidFill>
              </a:rPr>
              <a:t>    - vennoten of maten</a:t>
            </a:r>
          </a:p>
          <a:p>
            <a:pPr marL="109728" indent="0">
              <a:buNone/>
            </a:pPr>
            <a:r>
              <a:rPr lang="nl-NL" sz="2500" dirty="0">
                <a:solidFill>
                  <a:srgbClr val="002060"/>
                </a:solidFill>
              </a:rPr>
              <a:t>    - ondernemers met een eigen BV</a:t>
            </a:r>
          </a:p>
          <a:p>
            <a:pPr marL="109728" indent="0">
              <a:buNone/>
            </a:pPr>
            <a:r>
              <a:rPr lang="nl-NL" sz="2500" dirty="0">
                <a:solidFill>
                  <a:srgbClr val="002060"/>
                </a:solidFill>
              </a:rPr>
              <a:t>    - bestuurder van een of meerdere </a:t>
            </a:r>
            <a:r>
              <a:rPr lang="nl-NL" sz="2500" dirty="0" err="1">
                <a:solidFill>
                  <a:srgbClr val="002060"/>
                </a:solidFill>
              </a:rPr>
              <a:t>BV's</a:t>
            </a:r>
            <a:r>
              <a:rPr lang="nl-NL" sz="2500" dirty="0">
                <a:solidFill>
                  <a:srgbClr val="002060"/>
                </a:solidFill>
              </a:rPr>
              <a:t> </a:t>
            </a:r>
          </a:p>
          <a:p>
            <a:pPr marL="109728" indent="0">
              <a:buNone/>
            </a:pPr>
            <a:endParaRPr lang="nl-NL" sz="2500" dirty="0">
              <a:solidFill>
                <a:srgbClr val="002060"/>
              </a:solidFill>
            </a:endParaRPr>
          </a:p>
          <a:p>
            <a:pPr marL="109728" indent="0">
              <a:buNone/>
            </a:pPr>
            <a:r>
              <a:rPr lang="nl-NL" sz="2500" dirty="0">
                <a:solidFill>
                  <a:srgbClr val="002060"/>
                </a:solidFill>
              </a:rPr>
              <a:t>Wie vervangt de ondernemer?</a:t>
            </a:r>
          </a:p>
          <a:p>
            <a:pPr marL="109728" indent="0">
              <a:buNone/>
            </a:pPr>
            <a:endParaRPr lang="nl-NL" sz="2500" dirty="0">
              <a:solidFill>
                <a:srgbClr val="002060"/>
              </a:solidFill>
            </a:endParaRPr>
          </a:p>
          <a:p>
            <a:pPr marL="109728" indent="0">
              <a:buNone/>
            </a:pPr>
            <a:r>
              <a:rPr lang="nl-NL" sz="2500" dirty="0">
                <a:solidFill>
                  <a:srgbClr val="002060"/>
                </a:solidFill>
              </a:rPr>
              <a:t>Korte termijn  &lt;- en -&gt;  Lange Termijn.</a:t>
            </a:r>
          </a:p>
          <a:p>
            <a:pPr marL="109728" indent="0">
              <a:buNone/>
            </a:pPr>
            <a:endParaRPr lang="nl-NL" sz="2500" dirty="0">
              <a:solidFill>
                <a:srgbClr val="002060"/>
              </a:solidFill>
            </a:endParaRPr>
          </a:p>
          <a:p>
            <a:pPr marL="109728" indent="0">
              <a:buNone/>
            </a:pPr>
            <a:endParaRPr lang="nl-NL" sz="2500" dirty="0"/>
          </a:p>
          <a:p>
            <a:pPr>
              <a:buFontTx/>
              <a:buNone/>
            </a:pPr>
            <a:endParaRPr lang="nl-NL" dirty="0">
              <a:solidFill>
                <a:srgbClr val="11306F"/>
              </a:solidFill>
              <a:latin typeface="Calibri" pitchFamily="34" charset="0"/>
            </a:endParaRPr>
          </a:p>
        </p:txBody>
      </p:sp>
      <p:sp>
        <p:nvSpPr>
          <p:cNvPr id="7170" name="Rectangle 2"/>
          <p:cNvSpPr>
            <a:spLocks noGrp="1" noChangeArrowheads="1"/>
          </p:cNvSpPr>
          <p:nvPr>
            <p:ph type="title"/>
          </p:nvPr>
        </p:nvSpPr>
        <p:spPr>
          <a:xfrm>
            <a:off x="1981200" y="274638"/>
            <a:ext cx="8229600" cy="850106"/>
          </a:xfrm>
        </p:spPr>
        <p:txBody>
          <a:bodyPr>
            <a:normAutofit/>
          </a:bodyPr>
          <a:lstStyle/>
          <a:p>
            <a:pPr>
              <a:defRPr/>
            </a:pPr>
            <a:r>
              <a:rPr lang="nl-NL" b="0" dirty="0">
                <a:solidFill>
                  <a:srgbClr val="11306F"/>
                </a:solidFill>
                <a:effectLst/>
                <a:latin typeface="Calibri" pitchFamily="34" charset="0"/>
                <a:ea typeface="+mn-ea"/>
                <a:cs typeface="+mn-cs"/>
              </a:rPr>
              <a:t>I. Financieel / Administratief</a:t>
            </a:r>
          </a:p>
        </p:txBody>
      </p:sp>
      <p:pic>
        <p:nvPicPr>
          <p:cNvPr id="2" name="Afbeelding 1" descr="Afbeelding met Lettertype, Graphics, ontwerp&#10;&#10;Automatisch gegenereerde beschrijving">
            <a:extLst>
              <a:ext uri="{FF2B5EF4-FFF2-40B4-BE49-F238E27FC236}">
                <a16:creationId xmlns:a16="http://schemas.microsoft.com/office/drawing/2014/main" id="{BC47EA1C-023E-FFB9-EBA6-8B15714A6C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5445225"/>
            <a:ext cx="27432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4913762"/>
      </p:ext>
    </p:extLst>
  </p:cSld>
  <p:clrMapOvr>
    <a:masterClrMapping/>
  </p:clrMapOvr>
  <mc:AlternateContent xmlns:mc="http://schemas.openxmlformats.org/markup-compatibility/2006" xmlns:p14="http://schemas.microsoft.com/office/powerpoint/2010/main">
    <mc:Choice Requires="p14">
      <p:transition p14:dur="10">
        <p:blinds/>
      </p:transition>
    </mc:Choice>
    <mc:Fallback xmlns="">
      <p:transition>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dissolv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dissolv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dissolv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dissolv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dissolv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171">
                                            <p:txEl>
                                              <p:pRg st="6" end="6"/>
                                            </p:txEl>
                                          </p:spTgt>
                                        </p:tgtEl>
                                        <p:attrNameLst>
                                          <p:attrName>style.visibility</p:attrName>
                                        </p:attrNameLst>
                                      </p:cBhvr>
                                      <p:to>
                                        <p:strVal val="visible"/>
                                      </p:to>
                                    </p:set>
                                    <p:animEffect transition="in" filter="dissolve">
                                      <p:cBhvr>
                                        <p:cTn id="32" dur="500"/>
                                        <p:tgtEl>
                                          <p:spTgt spid="7171">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7171">
                                            <p:txEl>
                                              <p:pRg st="8" end="8"/>
                                            </p:txEl>
                                          </p:spTgt>
                                        </p:tgtEl>
                                        <p:attrNameLst>
                                          <p:attrName>style.visibility</p:attrName>
                                        </p:attrNameLst>
                                      </p:cBhvr>
                                      <p:to>
                                        <p:strVal val="visible"/>
                                      </p:to>
                                    </p:set>
                                    <p:animEffect transition="in" filter="dissolve">
                                      <p:cBhvr>
                                        <p:cTn id="37" dur="500"/>
                                        <p:tgtEl>
                                          <p:spTgt spid="717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p:txBody>
          <a:bodyPr>
            <a:normAutofit fontScale="62500" lnSpcReduction="20000"/>
          </a:bodyPr>
          <a:lstStyle/>
          <a:p>
            <a:pPr marL="109728" indent="0">
              <a:buNone/>
            </a:pPr>
            <a:r>
              <a:rPr lang="nl-NL" sz="2500" dirty="0">
                <a:solidFill>
                  <a:srgbClr val="002060"/>
                </a:solidFill>
              </a:rPr>
              <a:t>Korte termijn: </a:t>
            </a:r>
          </a:p>
          <a:p>
            <a:pPr marL="109728" indent="0">
              <a:buNone/>
            </a:pPr>
            <a:r>
              <a:rPr lang="nl-NL" sz="2500" dirty="0">
                <a:solidFill>
                  <a:srgbClr val="002060"/>
                </a:solidFill>
              </a:rPr>
              <a:t>Wie runt het bedrijf?</a:t>
            </a:r>
          </a:p>
          <a:p>
            <a:pPr marL="109728" indent="0">
              <a:buNone/>
            </a:pPr>
            <a:r>
              <a:rPr lang="nl-NL" sz="2500" dirty="0">
                <a:solidFill>
                  <a:srgbClr val="002060"/>
                </a:solidFill>
              </a:rPr>
              <a:t>- financiële zaken</a:t>
            </a:r>
          </a:p>
          <a:p>
            <a:pPr marL="109728" indent="0">
              <a:buNone/>
            </a:pPr>
            <a:r>
              <a:rPr lang="nl-NL" sz="2500" dirty="0">
                <a:solidFill>
                  <a:srgbClr val="002060"/>
                </a:solidFill>
              </a:rPr>
              <a:t>- beschikken over bankrekeningen</a:t>
            </a:r>
          </a:p>
          <a:p>
            <a:pPr marL="109728" indent="0">
              <a:buNone/>
            </a:pPr>
            <a:r>
              <a:rPr lang="nl-NL" sz="2500" dirty="0">
                <a:solidFill>
                  <a:srgbClr val="002060"/>
                </a:solidFill>
              </a:rPr>
              <a:t>- sluiten van contracten in brede zin</a:t>
            </a:r>
          </a:p>
          <a:p>
            <a:pPr marL="109728" indent="0">
              <a:buNone/>
            </a:pPr>
            <a:r>
              <a:rPr lang="nl-NL" sz="2500" dirty="0">
                <a:solidFill>
                  <a:srgbClr val="002060"/>
                </a:solidFill>
              </a:rPr>
              <a:t>- Aannemen of wegzetten van opdrachten</a:t>
            </a:r>
          </a:p>
          <a:p>
            <a:pPr marL="109728" indent="0">
              <a:buNone/>
            </a:pPr>
            <a:r>
              <a:rPr lang="nl-NL" sz="2500" dirty="0">
                <a:solidFill>
                  <a:srgbClr val="002060"/>
                </a:solidFill>
              </a:rPr>
              <a:t>- personeel</a:t>
            </a:r>
          </a:p>
          <a:p>
            <a:pPr marL="109728" indent="0">
              <a:buNone/>
            </a:pPr>
            <a:r>
              <a:rPr lang="nl-NL" sz="2500" dirty="0">
                <a:solidFill>
                  <a:srgbClr val="002060"/>
                </a:solidFill>
              </a:rPr>
              <a:t>- belastingzaken</a:t>
            </a:r>
          </a:p>
          <a:p>
            <a:pPr marL="109728" indent="0">
              <a:buNone/>
            </a:pPr>
            <a:endParaRPr lang="nl-NL" sz="2500" dirty="0">
              <a:solidFill>
                <a:srgbClr val="002060"/>
              </a:solidFill>
            </a:endParaRPr>
          </a:p>
          <a:p>
            <a:pPr marL="109728" indent="0">
              <a:buNone/>
            </a:pPr>
            <a:r>
              <a:rPr lang="nl-NL" sz="2500" dirty="0">
                <a:solidFill>
                  <a:srgbClr val="002060"/>
                </a:solidFill>
              </a:rPr>
              <a:t>Lange Termijn: </a:t>
            </a:r>
          </a:p>
          <a:p>
            <a:pPr marL="109728" indent="0">
              <a:buNone/>
            </a:pPr>
            <a:r>
              <a:rPr lang="nl-NL" sz="2500" dirty="0">
                <a:solidFill>
                  <a:srgbClr val="002060"/>
                </a:solidFill>
              </a:rPr>
              <a:t>- Strategie &amp; Beleid</a:t>
            </a:r>
          </a:p>
          <a:p>
            <a:pPr>
              <a:buFontTx/>
              <a:buChar char="-"/>
            </a:pPr>
            <a:r>
              <a:rPr lang="nl-NL" sz="2500" dirty="0">
                <a:solidFill>
                  <a:srgbClr val="002060"/>
                </a:solidFill>
              </a:rPr>
              <a:t>Wie mag de onderneming wanneer en onder welke </a:t>
            </a:r>
            <a:r>
              <a:rPr lang="nl-NL" sz="2500">
                <a:solidFill>
                  <a:srgbClr val="002060"/>
                </a:solidFill>
              </a:rPr>
              <a:t>voorwaarden     voortzetten</a:t>
            </a:r>
            <a:r>
              <a:rPr lang="nl-NL" sz="2500" dirty="0">
                <a:solidFill>
                  <a:srgbClr val="002060"/>
                </a:solidFill>
              </a:rPr>
              <a:t>?</a:t>
            </a:r>
          </a:p>
          <a:p>
            <a:pPr marL="109728" indent="0">
              <a:buNone/>
            </a:pPr>
            <a:endParaRPr lang="nl-NL" sz="2500" dirty="0">
              <a:solidFill>
                <a:srgbClr val="002060"/>
              </a:solidFill>
            </a:endParaRPr>
          </a:p>
          <a:p>
            <a:pPr marL="109728" indent="0">
              <a:buNone/>
            </a:pPr>
            <a:r>
              <a:rPr lang="nl-NL" sz="2500" dirty="0">
                <a:solidFill>
                  <a:srgbClr val="002060"/>
                </a:solidFill>
              </a:rPr>
              <a:t>Rekening houden met firmacontracten, statuten.</a:t>
            </a:r>
          </a:p>
          <a:p>
            <a:pPr>
              <a:buFontTx/>
              <a:buNone/>
            </a:pPr>
            <a:endParaRPr lang="nl-NL" dirty="0">
              <a:solidFill>
                <a:srgbClr val="11306F"/>
              </a:solidFill>
              <a:latin typeface="Calibri" pitchFamily="34" charset="0"/>
            </a:endParaRPr>
          </a:p>
        </p:txBody>
      </p:sp>
      <p:sp>
        <p:nvSpPr>
          <p:cNvPr id="7170" name="Rectangle 2"/>
          <p:cNvSpPr>
            <a:spLocks noGrp="1" noChangeArrowheads="1"/>
          </p:cNvSpPr>
          <p:nvPr>
            <p:ph type="title"/>
          </p:nvPr>
        </p:nvSpPr>
        <p:spPr>
          <a:xfrm>
            <a:off x="1981200" y="274638"/>
            <a:ext cx="8229600" cy="850106"/>
          </a:xfrm>
        </p:spPr>
        <p:txBody>
          <a:bodyPr>
            <a:normAutofit/>
          </a:bodyPr>
          <a:lstStyle/>
          <a:p>
            <a:pPr>
              <a:defRPr/>
            </a:pPr>
            <a:r>
              <a:rPr lang="nl-NL" b="0" dirty="0">
                <a:solidFill>
                  <a:srgbClr val="11306F"/>
                </a:solidFill>
                <a:effectLst/>
                <a:latin typeface="Calibri" pitchFamily="34" charset="0"/>
                <a:ea typeface="+mn-ea"/>
                <a:cs typeface="+mn-cs"/>
              </a:rPr>
              <a:t>I. Financieel / Administratief</a:t>
            </a:r>
          </a:p>
        </p:txBody>
      </p:sp>
      <p:pic>
        <p:nvPicPr>
          <p:cNvPr id="2" name="Afbeelding 1" descr="Afbeelding met Lettertype, Graphics, ontwerp&#10;&#10;Automatisch gegenereerde beschrijving">
            <a:extLst>
              <a:ext uri="{FF2B5EF4-FFF2-40B4-BE49-F238E27FC236}">
                <a16:creationId xmlns:a16="http://schemas.microsoft.com/office/drawing/2014/main" id="{7B95D924-ABAA-C110-54D8-5E7369FD32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1067" y="5435363"/>
            <a:ext cx="27432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0931418"/>
      </p:ext>
    </p:extLst>
  </p:cSld>
  <p:clrMapOvr>
    <a:masterClrMapping/>
  </p:clrMapOvr>
  <mc:AlternateContent xmlns:mc="http://schemas.openxmlformats.org/markup-compatibility/2006" xmlns:p14="http://schemas.microsoft.com/office/powerpoint/2010/main">
    <mc:Choice Requires="p14">
      <p:transition p14:dur="10">
        <p:blinds/>
      </p:transition>
    </mc:Choice>
    <mc:Fallback xmlns="">
      <p:transition>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dissolv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dissolv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dissolv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dissolv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dissolv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dissolv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dissolve">
                                      <p:cBhvr>
                                        <p:cTn id="37" dur="500"/>
                                        <p:tgtEl>
                                          <p:spTgt spid="71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dissolve">
                                      <p:cBhvr>
                                        <p:cTn id="42" dur="500"/>
                                        <p:tgtEl>
                                          <p:spTgt spid="717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7171">
                                            <p:txEl>
                                              <p:pRg st="9" end="9"/>
                                            </p:txEl>
                                          </p:spTgt>
                                        </p:tgtEl>
                                        <p:attrNameLst>
                                          <p:attrName>style.visibility</p:attrName>
                                        </p:attrNameLst>
                                      </p:cBhvr>
                                      <p:to>
                                        <p:strVal val="visible"/>
                                      </p:to>
                                    </p:set>
                                    <p:animEffect transition="in" filter="dissolve">
                                      <p:cBhvr>
                                        <p:cTn id="47" dur="500"/>
                                        <p:tgtEl>
                                          <p:spTgt spid="7171">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7171">
                                            <p:txEl>
                                              <p:pRg st="10" end="10"/>
                                            </p:txEl>
                                          </p:spTgt>
                                        </p:tgtEl>
                                        <p:attrNameLst>
                                          <p:attrName>style.visibility</p:attrName>
                                        </p:attrNameLst>
                                      </p:cBhvr>
                                      <p:to>
                                        <p:strVal val="visible"/>
                                      </p:to>
                                    </p:set>
                                    <p:animEffect transition="in" filter="dissolve">
                                      <p:cBhvr>
                                        <p:cTn id="52" dur="500"/>
                                        <p:tgtEl>
                                          <p:spTgt spid="7171">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7171">
                                            <p:txEl>
                                              <p:pRg st="11" end="11"/>
                                            </p:txEl>
                                          </p:spTgt>
                                        </p:tgtEl>
                                        <p:attrNameLst>
                                          <p:attrName>style.visibility</p:attrName>
                                        </p:attrNameLst>
                                      </p:cBhvr>
                                      <p:to>
                                        <p:strVal val="visible"/>
                                      </p:to>
                                    </p:set>
                                    <p:animEffect transition="in" filter="dissolve">
                                      <p:cBhvr>
                                        <p:cTn id="57" dur="500"/>
                                        <p:tgtEl>
                                          <p:spTgt spid="7171">
                                            <p:txEl>
                                              <p:pRg st="11" end="1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7171">
                                            <p:txEl>
                                              <p:pRg st="13" end="13"/>
                                            </p:txEl>
                                          </p:spTgt>
                                        </p:tgtEl>
                                        <p:attrNameLst>
                                          <p:attrName>style.visibility</p:attrName>
                                        </p:attrNameLst>
                                      </p:cBhvr>
                                      <p:to>
                                        <p:strVal val="visible"/>
                                      </p:to>
                                    </p:set>
                                    <p:animEffect transition="in" filter="dissolve">
                                      <p:cBhvr>
                                        <p:cTn id="62" dur="500"/>
                                        <p:tgtEl>
                                          <p:spTgt spid="7171">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a:xfrm>
            <a:off x="1981200" y="1196753"/>
            <a:ext cx="8229600" cy="4810539"/>
          </a:xfrm>
        </p:spPr>
        <p:txBody>
          <a:bodyPr>
            <a:normAutofit lnSpcReduction="10000"/>
          </a:bodyPr>
          <a:lstStyle/>
          <a:p>
            <a:pPr marL="109728" indent="0">
              <a:buNone/>
            </a:pPr>
            <a:r>
              <a:rPr lang="nl-NL" sz="2500" dirty="0">
                <a:solidFill>
                  <a:srgbClr val="11306F"/>
                </a:solidFill>
                <a:latin typeface="Calibri" pitchFamily="34" charset="0"/>
              </a:rPr>
              <a:t>1) Kinderen</a:t>
            </a:r>
          </a:p>
          <a:p>
            <a:pPr marL="109728" indent="0">
              <a:buNone/>
            </a:pPr>
            <a:r>
              <a:rPr lang="nl-NL" sz="2500" dirty="0">
                <a:solidFill>
                  <a:srgbClr val="11306F"/>
                </a:solidFill>
                <a:latin typeface="Calibri" pitchFamily="34" charset="0"/>
              </a:rPr>
              <a:t>     - opvang;</a:t>
            </a:r>
          </a:p>
          <a:p>
            <a:pPr marL="109728" indent="0">
              <a:buNone/>
            </a:pPr>
            <a:r>
              <a:rPr lang="nl-NL" sz="2500" dirty="0">
                <a:solidFill>
                  <a:srgbClr val="11306F"/>
                </a:solidFill>
                <a:latin typeface="Calibri" pitchFamily="34" charset="0"/>
              </a:rPr>
              <a:t>     - verzorging;</a:t>
            </a:r>
          </a:p>
          <a:p>
            <a:pPr marL="109728" indent="0">
              <a:buNone/>
            </a:pPr>
            <a:r>
              <a:rPr lang="nl-NL" sz="2500" dirty="0">
                <a:solidFill>
                  <a:srgbClr val="11306F"/>
                </a:solidFill>
                <a:latin typeface="Calibri" pitchFamily="34" charset="0"/>
              </a:rPr>
              <a:t>     - feitelijke opvoeding;</a:t>
            </a:r>
          </a:p>
          <a:p>
            <a:pPr marL="109728" indent="0">
              <a:buNone/>
            </a:pPr>
            <a:r>
              <a:rPr lang="nl-NL" sz="2500" dirty="0">
                <a:solidFill>
                  <a:srgbClr val="11306F"/>
                </a:solidFill>
                <a:latin typeface="Calibri" pitchFamily="34" charset="0"/>
              </a:rPr>
              <a:t>     - beheer financiën.</a:t>
            </a:r>
          </a:p>
          <a:p>
            <a:pPr marL="109728" indent="0">
              <a:buNone/>
            </a:pPr>
            <a:r>
              <a:rPr lang="nl-NL" sz="2500" dirty="0">
                <a:solidFill>
                  <a:srgbClr val="11306F"/>
                </a:solidFill>
                <a:latin typeface="Calibri" pitchFamily="34" charset="0"/>
              </a:rPr>
              <a:t>    Richtlijnen en wensen.</a:t>
            </a:r>
          </a:p>
          <a:p>
            <a:pPr marL="109728" indent="0">
              <a:buNone/>
            </a:pPr>
            <a:r>
              <a:rPr lang="nl-NL" sz="2500" dirty="0">
                <a:solidFill>
                  <a:srgbClr val="11306F"/>
                </a:solidFill>
                <a:latin typeface="Calibri" pitchFamily="34" charset="0"/>
              </a:rPr>
              <a:t>2) Huisdieren</a:t>
            </a:r>
          </a:p>
          <a:p>
            <a:pPr marL="109728" indent="0">
              <a:buNone/>
            </a:pPr>
            <a:r>
              <a:rPr lang="nl-NL" sz="2500" dirty="0">
                <a:solidFill>
                  <a:srgbClr val="11306F"/>
                </a:solidFill>
                <a:latin typeface="Calibri" pitchFamily="34" charset="0"/>
              </a:rPr>
              <a:t>     - opvang;</a:t>
            </a:r>
          </a:p>
          <a:p>
            <a:pPr marL="109728" indent="0">
              <a:buNone/>
            </a:pPr>
            <a:r>
              <a:rPr lang="nl-NL" sz="2500" dirty="0">
                <a:solidFill>
                  <a:srgbClr val="11306F"/>
                </a:solidFill>
                <a:latin typeface="Calibri" pitchFamily="34" charset="0"/>
              </a:rPr>
              <a:t>     - verzorging;</a:t>
            </a:r>
          </a:p>
          <a:p>
            <a:pPr marL="109728" indent="0">
              <a:buNone/>
            </a:pPr>
            <a:r>
              <a:rPr lang="nl-NL" sz="2500" dirty="0">
                <a:solidFill>
                  <a:srgbClr val="11306F"/>
                </a:solidFill>
                <a:latin typeface="Calibri" pitchFamily="34" charset="0"/>
              </a:rPr>
              <a:t>     - kosten.</a:t>
            </a:r>
          </a:p>
          <a:p>
            <a:pPr marL="109728" indent="0">
              <a:buNone/>
            </a:pPr>
            <a:r>
              <a:rPr lang="nl-NL" sz="2500" dirty="0">
                <a:solidFill>
                  <a:srgbClr val="11306F"/>
                </a:solidFill>
                <a:latin typeface="Calibri" pitchFamily="34" charset="0"/>
              </a:rPr>
              <a:t>3) Uitvaart; voorkeur echter voor vastlegging in testament</a:t>
            </a:r>
          </a:p>
          <a:p>
            <a:pPr marL="109728" indent="0">
              <a:buNone/>
            </a:pPr>
            <a:endParaRPr lang="nl-NL" dirty="0">
              <a:solidFill>
                <a:srgbClr val="11306F"/>
              </a:solidFill>
              <a:latin typeface="Calibri" pitchFamily="34" charset="0"/>
            </a:endParaRPr>
          </a:p>
          <a:p>
            <a:pPr marL="624078" indent="-514350">
              <a:buAutoNum type="arabicParenR"/>
            </a:pPr>
            <a:endParaRPr lang="nl-NL" dirty="0">
              <a:solidFill>
                <a:srgbClr val="11306F"/>
              </a:solidFill>
              <a:latin typeface="Calibri" pitchFamily="34" charset="0"/>
            </a:endParaRPr>
          </a:p>
          <a:p>
            <a:pPr marL="624078" indent="-514350">
              <a:buAutoNum type="arabicParenR"/>
            </a:pPr>
            <a:endParaRPr lang="nl-NL" dirty="0">
              <a:solidFill>
                <a:srgbClr val="11306F"/>
              </a:solidFill>
              <a:latin typeface="Calibri" pitchFamily="34" charset="0"/>
            </a:endParaRPr>
          </a:p>
          <a:p>
            <a:pPr marL="624078" indent="-514350">
              <a:buAutoNum type="arabicParenR"/>
            </a:pPr>
            <a:endParaRPr lang="nl-NL" dirty="0">
              <a:solidFill>
                <a:srgbClr val="11306F"/>
              </a:solidFill>
              <a:latin typeface="Calibri" pitchFamily="34" charset="0"/>
            </a:endParaRPr>
          </a:p>
          <a:p>
            <a:pPr marL="624078" indent="-514350">
              <a:buAutoNum type="arabicParenR"/>
            </a:pPr>
            <a:endParaRPr lang="nl-NL" dirty="0">
              <a:solidFill>
                <a:srgbClr val="11306F"/>
              </a:solidFill>
              <a:latin typeface="Calibri" pitchFamily="34" charset="0"/>
            </a:endParaRPr>
          </a:p>
          <a:p>
            <a:pPr marL="624078" indent="-514350">
              <a:buFontTx/>
              <a:buAutoNum type="arabicParenR"/>
            </a:pPr>
            <a:endParaRPr lang="nl-NL" dirty="0">
              <a:solidFill>
                <a:srgbClr val="11306F"/>
              </a:solidFill>
              <a:latin typeface="Calibri" pitchFamily="34" charset="0"/>
            </a:endParaRPr>
          </a:p>
        </p:txBody>
      </p:sp>
      <p:sp>
        <p:nvSpPr>
          <p:cNvPr id="7170" name="Rectangle 2"/>
          <p:cNvSpPr>
            <a:spLocks noGrp="1" noChangeArrowheads="1"/>
          </p:cNvSpPr>
          <p:nvPr>
            <p:ph type="title"/>
          </p:nvPr>
        </p:nvSpPr>
        <p:spPr>
          <a:xfrm>
            <a:off x="1981200" y="274638"/>
            <a:ext cx="8229600" cy="850106"/>
          </a:xfrm>
        </p:spPr>
        <p:txBody>
          <a:bodyPr>
            <a:normAutofit/>
          </a:bodyPr>
          <a:lstStyle/>
          <a:p>
            <a:pPr>
              <a:defRPr/>
            </a:pPr>
            <a:r>
              <a:rPr lang="nl-NL" b="0" dirty="0">
                <a:solidFill>
                  <a:srgbClr val="11306F"/>
                </a:solidFill>
                <a:effectLst/>
                <a:latin typeface="Calibri" pitchFamily="34" charset="0"/>
                <a:ea typeface="+mn-ea"/>
                <a:cs typeface="+mn-cs"/>
              </a:rPr>
              <a:t>II. Immaterieel</a:t>
            </a:r>
          </a:p>
        </p:txBody>
      </p:sp>
      <p:pic>
        <p:nvPicPr>
          <p:cNvPr id="2" name="Afbeelding 1" descr="Afbeelding met Lettertype, Graphics, ontwerp&#10;&#10;Automatisch gegenereerde beschrijving">
            <a:extLst>
              <a:ext uri="{FF2B5EF4-FFF2-40B4-BE49-F238E27FC236}">
                <a16:creationId xmlns:a16="http://schemas.microsoft.com/office/drawing/2014/main" id="{12DAEBDD-FD85-AFB1-204C-F19C03ED01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2184" y="5517233"/>
            <a:ext cx="27432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4318720"/>
      </p:ext>
    </p:extLst>
  </p:cSld>
  <p:clrMapOvr>
    <a:masterClrMapping/>
  </p:clrMapOvr>
  <mc:AlternateContent xmlns:mc="http://schemas.openxmlformats.org/markup-compatibility/2006" xmlns:p14="http://schemas.microsoft.com/office/powerpoint/2010/main">
    <mc:Choice Requires="p14">
      <p:transition p14:dur="10">
        <p:blinds/>
      </p:transition>
    </mc:Choice>
    <mc:Fallback xmlns="">
      <p:transition>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dissolv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dissolv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dissolv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dissolv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dissolv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dissolv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dissolve">
                                      <p:cBhvr>
                                        <p:cTn id="37" dur="500"/>
                                        <p:tgtEl>
                                          <p:spTgt spid="71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dissolve">
                                      <p:cBhvr>
                                        <p:cTn id="42" dur="500"/>
                                        <p:tgtEl>
                                          <p:spTgt spid="717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dissolve">
                                      <p:cBhvr>
                                        <p:cTn id="47" dur="500"/>
                                        <p:tgtEl>
                                          <p:spTgt spid="717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dissolve">
                                      <p:cBhvr>
                                        <p:cTn id="52" dur="500"/>
                                        <p:tgtEl>
                                          <p:spTgt spid="7171">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7171">
                                            <p:txEl>
                                              <p:pRg st="10" end="10"/>
                                            </p:txEl>
                                          </p:spTgt>
                                        </p:tgtEl>
                                        <p:attrNameLst>
                                          <p:attrName>style.visibility</p:attrName>
                                        </p:attrNameLst>
                                      </p:cBhvr>
                                      <p:to>
                                        <p:strVal val="visible"/>
                                      </p:to>
                                    </p:set>
                                    <p:animEffect transition="in" filter="dissolve">
                                      <p:cBhvr>
                                        <p:cTn id="57" dur="500"/>
                                        <p:tgtEl>
                                          <p:spTgt spid="717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p:txBody>
          <a:bodyPr>
            <a:normAutofit/>
          </a:bodyPr>
          <a:lstStyle/>
          <a:p>
            <a:pPr>
              <a:buNone/>
            </a:pPr>
            <a:r>
              <a:rPr lang="nl-NL" sz="2500" dirty="0">
                <a:solidFill>
                  <a:srgbClr val="11306F"/>
                </a:solidFill>
                <a:latin typeface="Calibri" pitchFamily="34" charset="0"/>
              </a:rPr>
              <a:t>Wie neemt de beslissingen omtrent verzorging, medische behandeling, operatie?</a:t>
            </a:r>
          </a:p>
          <a:p>
            <a:pPr>
              <a:buNone/>
            </a:pPr>
            <a:r>
              <a:rPr lang="nl-NL" sz="2500" dirty="0">
                <a:solidFill>
                  <a:srgbClr val="11306F"/>
                </a:solidFill>
                <a:latin typeface="Calibri" pitchFamily="34" charset="0"/>
              </a:rPr>
              <a:t>Wie heeft inzage in uw medisch dossier?</a:t>
            </a:r>
          </a:p>
          <a:p>
            <a:pPr>
              <a:buNone/>
            </a:pPr>
            <a:r>
              <a:rPr lang="nl-NL" sz="2500" dirty="0">
                <a:solidFill>
                  <a:srgbClr val="11306F"/>
                </a:solidFill>
                <a:latin typeface="Calibri" pitchFamily="34" charset="0"/>
              </a:rPr>
              <a:t>Eigen wensen, maar hetgeen in een medisch dossier “moet” worden vastgelegd kan feitelijk niet in een levenstestament (het is dan slechts een wens);  dus bespreek dit soort onderdelen met uw (huis)arts en breng uw gevolmachtigde hiervan op de hoogte</a:t>
            </a:r>
            <a:endParaRPr lang="nl-NL" dirty="0">
              <a:solidFill>
                <a:srgbClr val="11306F"/>
              </a:solidFill>
              <a:latin typeface="Calibri" pitchFamily="34" charset="0"/>
            </a:endParaRPr>
          </a:p>
        </p:txBody>
      </p:sp>
      <p:sp>
        <p:nvSpPr>
          <p:cNvPr id="7170" name="Rectangle 2"/>
          <p:cNvSpPr>
            <a:spLocks noGrp="1" noChangeArrowheads="1"/>
          </p:cNvSpPr>
          <p:nvPr>
            <p:ph type="title"/>
          </p:nvPr>
        </p:nvSpPr>
        <p:spPr>
          <a:xfrm>
            <a:off x="1981200" y="274638"/>
            <a:ext cx="8229600" cy="850106"/>
          </a:xfrm>
        </p:spPr>
        <p:txBody>
          <a:bodyPr>
            <a:normAutofit/>
          </a:bodyPr>
          <a:lstStyle/>
          <a:p>
            <a:pPr>
              <a:defRPr/>
            </a:pPr>
            <a:r>
              <a:rPr lang="nl-NL" b="0" dirty="0">
                <a:solidFill>
                  <a:srgbClr val="11306F"/>
                </a:solidFill>
                <a:effectLst/>
                <a:latin typeface="Calibri" pitchFamily="34" charset="0"/>
                <a:ea typeface="+mn-ea"/>
                <a:cs typeface="+mn-cs"/>
              </a:rPr>
              <a:t>III. Medisch &amp; Verzorging</a:t>
            </a:r>
          </a:p>
        </p:txBody>
      </p:sp>
      <p:pic>
        <p:nvPicPr>
          <p:cNvPr id="2" name="Afbeelding 1" descr="Afbeelding met Lettertype, Graphics, ontwerp&#10;&#10;Automatisch gegenereerde beschrijving">
            <a:extLst>
              <a:ext uri="{FF2B5EF4-FFF2-40B4-BE49-F238E27FC236}">
                <a16:creationId xmlns:a16="http://schemas.microsoft.com/office/drawing/2014/main" id="{D77DC0F2-5DBB-628C-DE73-317CFBD840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4192" y="5406232"/>
            <a:ext cx="27432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4605541"/>
      </p:ext>
    </p:extLst>
  </p:cSld>
  <p:clrMapOvr>
    <a:masterClrMapping/>
  </p:clrMapOvr>
  <mc:AlternateContent xmlns:mc="http://schemas.openxmlformats.org/markup-compatibility/2006" xmlns:p14="http://schemas.microsoft.com/office/powerpoint/2010/main">
    <mc:Choice Requires="p14">
      <p:transition p14:dur="10">
        <p:blinds/>
      </p:transition>
    </mc:Choice>
    <mc:Fallback xmlns="">
      <p:transition>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dissolv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dissolv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dissolve">
                                      <p:cBhvr>
                                        <p:cTn id="17" dur="500"/>
                                        <p:tgtEl>
                                          <p:spTgt spid="71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p:txBody>
          <a:bodyPr/>
          <a:lstStyle/>
          <a:p>
            <a:pPr>
              <a:buFontTx/>
              <a:buNone/>
            </a:pPr>
            <a:r>
              <a:rPr lang="nl-NL" dirty="0">
                <a:solidFill>
                  <a:srgbClr val="11306F"/>
                </a:solidFill>
                <a:latin typeface="Calibri" pitchFamily="34" charset="0"/>
              </a:rPr>
              <a:t>Euthanasieverklaring.</a:t>
            </a:r>
          </a:p>
          <a:p>
            <a:pPr>
              <a:buFontTx/>
              <a:buNone/>
            </a:pPr>
            <a:r>
              <a:rPr lang="nl-NL" dirty="0">
                <a:solidFill>
                  <a:srgbClr val="11306F"/>
                </a:solidFill>
                <a:latin typeface="Calibri" pitchFamily="34" charset="0"/>
              </a:rPr>
              <a:t>Zéér persoonlijk!</a:t>
            </a:r>
          </a:p>
          <a:p>
            <a:pPr>
              <a:buFontTx/>
              <a:buNone/>
            </a:pPr>
            <a:r>
              <a:rPr lang="nl-NL" dirty="0">
                <a:solidFill>
                  <a:srgbClr val="11306F"/>
                </a:solidFill>
                <a:latin typeface="Calibri" pitchFamily="34" charset="0"/>
              </a:rPr>
              <a:t>Géén recht, hooguit een wens.</a:t>
            </a:r>
          </a:p>
          <a:p>
            <a:pPr>
              <a:buFontTx/>
              <a:buNone/>
            </a:pPr>
            <a:r>
              <a:rPr lang="nl-NL" dirty="0">
                <a:solidFill>
                  <a:srgbClr val="11306F"/>
                </a:solidFill>
                <a:latin typeface="Calibri" pitchFamily="34" charset="0"/>
              </a:rPr>
              <a:t>Arts beslist uiteindelijk op eigen afwegingen.</a:t>
            </a:r>
          </a:p>
          <a:p>
            <a:pPr>
              <a:buFontTx/>
              <a:buNone/>
            </a:pPr>
            <a:r>
              <a:rPr lang="nl-NL" dirty="0">
                <a:solidFill>
                  <a:srgbClr val="11306F"/>
                </a:solidFill>
                <a:latin typeface="Calibri" pitchFamily="34" charset="0"/>
              </a:rPr>
              <a:t>Regelmatig, bij voorkeur jaarlijks, (her)bevestiging.</a:t>
            </a:r>
          </a:p>
          <a:p>
            <a:pPr>
              <a:buNone/>
            </a:pPr>
            <a:r>
              <a:rPr lang="nl-NL" dirty="0">
                <a:solidFill>
                  <a:srgbClr val="11306F"/>
                </a:solidFill>
                <a:latin typeface="Calibri" pitchFamily="34" charset="0"/>
              </a:rPr>
              <a:t>Ook hier: Belangrijk dat (huis)arts en gevolmachtigde hiervan op de hoogte zijn!</a:t>
            </a:r>
          </a:p>
          <a:p>
            <a:pPr>
              <a:buFontTx/>
              <a:buNone/>
            </a:pPr>
            <a:endParaRPr lang="nl-NL" dirty="0">
              <a:solidFill>
                <a:srgbClr val="11306F"/>
              </a:solidFill>
              <a:latin typeface="Calibri" pitchFamily="34" charset="0"/>
            </a:endParaRPr>
          </a:p>
        </p:txBody>
      </p:sp>
      <p:sp>
        <p:nvSpPr>
          <p:cNvPr id="7170" name="Rectangle 2"/>
          <p:cNvSpPr>
            <a:spLocks noGrp="1" noChangeArrowheads="1"/>
          </p:cNvSpPr>
          <p:nvPr>
            <p:ph type="title"/>
          </p:nvPr>
        </p:nvSpPr>
        <p:spPr>
          <a:xfrm>
            <a:off x="1981200" y="274638"/>
            <a:ext cx="8229600" cy="850106"/>
          </a:xfrm>
        </p:spPr>
        <p:txBody>
          <a:bodyPr>
            <a:normAutofit/>
          </a:bodyPr>
          <a:lstStyle/>
          <a:p>
            <a:pPr>
              <a:defRPr/>
            </a:pPr>
            <a:r>
              <a:rPr lang="nl-NL" b="0" dirty="0">
                <a:solidFill>
                  <a:srgbClr val="11306F"/>
                </a:solidFill>
                <a:effectLst/>
                <a:latin typeface="Calibri" pitchFamily="34" charset="0"/>
                <a:ea typeface="+mn-ea"/>
                <a:cs typeface="+mn-cs"/>
              </a:rPr>
              <a:t>IV. Levensbeëindiging </a:t>
            </a:r>
          </a:p>
        </p:txBody>
      </p:sp>
    </p:spTree>
    <p:extLst>
      <p:ext uri="{BB962C8B-B14F-4D97-AF65-F5344CB8AC3E}">
        <p14:creationId xmlns:p14="http://schemas.microsoft.com/office/powerpoint/2010/main" val="3080880976"/>
      </p:ext>
    </p:extLst>
  </p:cSld>
  <p:clrMapOvr>
    <a:masterClrMapping/>
  </p:clrMapOvr>
  <mc:AlternateContent xmlns:mc="http://schemas.openxmlformats.org/markup-compatibility/2006" xmlns:p14="http://schemas.microsoft.com/office/powerpoint/2010/main">
    <mc:Choice Requires="p14">
      <p:transition p14:dur="10">
        <p:blinds/>
      </p:transition>
    </mc:Choice>
    <mc:Fallback xmlns="">
      <p:transition>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dissolv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dissolv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dissolv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dissolv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dissolv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dissolve">
                                      <p:cBhvr>
                                        <p:cTn id="32" dur="500"/>
                                        <p:tgtEl>
                                          <p:spTgt spid="71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p:txBody>
          <a:bodyPr>
            <a:normAutofit/>
          </a:bodyPr>
          <a:lstStyle/>
          <a:p>
            <a:pPr marL="109728" indent="0">
              <a:buNone/>
            </a:pPr>
            <a:r>
              <a:rPr lang="nl-NL" sz="3500" dirty="0">
                <a:solidFill>
                  <a:srgbClr val="11306F"/>
                </a:solidFill>
                <a:latin typeface="Calibri" pitchFamily="34" charset="0"/>
              </a:rPr>
              <a:t>Sinds enige jaren de mogelijkheid tot registreren in Centraal </a:t>
            </a:r>
            <a:r>
              <a:rPr lang="nl-NL" sz="3500" dirty="0" err="1">
                <a:solidFill>
                  <a:srgbClr val="11306F"/>
                </a:solidFill>
                <a:latin typeface="Calibri" pitchFamily="34" charset="0"/>
              </a:rPr>
              <a:t>LevensTestamenten</a:t>
            </a:r>
            <a:r>
              <a:rPr lang="nl-NL" sz="3500" dirty="0">
                <a:solidFill>
                  <a:srgbClr val="11306F"/>
                </a:solidFill>
                <a:latin typeface="Calibri" pitchFamily="34" charset="0"/>
              </a:rPr>
              <a:t> Register.</a:t>
            </a:r>
          </a:p>
          <a:p>
            <a:pPr marL="109728" indent="0">
              <a:buNone/>
            </a:pPr>
            <a:endParaRPr lang="nl-NL" sz="3500" dirty="0">
              <a:solidFill>
                <a:srgbClr val="11306F"/>
              </a:solidFill>
              <a:latin typeface="Calibri" pitchFamily="34" charset="0"/>
            </a:endParaRPr>
          </a:p>
          <a:p>
            <a:pPr marL="109728" indent="0">
              <a:buNone/>
            </a:pPr>
            <a:r>
              <a:rPr lang="nl-NL" sz="3500" dirty="0">
                <a:solidFill>
                  <a:srgbClr val="11306F"/>
                </a:solidFill>
                <a:latin typeface="Calibri" pitchFamily="34" charset="0"/>
              </a:rPr>
              <a:t>Zélf informeren kinderen of naasten dat  </a:t>
            </a:r>
            <a:r>
              <a:rPr lang="nl-NL" sz="3500" dirty="0" err="1">
                <a:solidFill>
                  <a:srgbClr val="11306F"/>
                </a:solidFill>
                <a:latin typeface="Calibri" pitchFamily="34" charset="0"/>
              </a:rPr>
              <a:t>LevensTestament</a:t>
            </a:r>
            <a:r>
              <a:rPr lang="nl-NL" sz="3500" dirty="0">
                <a:solidFill>
                  <a:srgbClr val="11306F"/>
                </a:solidFill>
                <a:latin typeface="Calibri" pitchFamily="34" charset="0"/>
              </a:rPr>
              <a:t> / Algehele Notariële Volmacht gemaakt is.</a:t>
            </a:r>
          </a:p>
          <a:p>
            <a:pPr marL="109728" indent="0">
              <a:buNone/>
            </a:pPr>
            <a:endParaRPr lang="nl-NL" sz="3500" dirty="0">
              <a:solidFill>
                <a:srgbClr val="11306F"/>
              </a:solidFill>
              <a:latin typeface="Calibri" pitchFamily="34" charset="0"/>
            </a:endParaRPr>
          </a:p>
          <a:p>
            <a:pPr marL="109728" indent="0">
              <a:buNone/>
            </a:pPr>
            <a:endParaRPr lang="nl-NL" sz="3500" dirty="0">
              <a:solidFill>
                <a:srgbClr val="11306F"/>
              </a:solidFill>
              <a:latin typeface="Calibri" pitchFamily="34" charset="0"/>
            </a:endParaRPr>
          </a:p>
          <a:p>
            <a:pPr>
              <a:buFontTx/>
              <a:buNone/>
            </a:pPr>
            <a:endParaRPr lang="nl-NL" dirty="0">
              <a:solidFill>
                <a:srgbClr val="11306F"/>
              </a:solidFill>
              <a:latin typeface="Calibri" pitchFamily="34" charset="0"/>
            </a:endParaRPr>
          </a:p>
          <a:p>
            <a:pPr>
              <a:buFontTx/>
              <a:buNone/>
            </a:pPr>
            <a:endParaRPr lang="nl-NL" dirty="0">
              <a:solidFill>
                <a:srgbClr val="11306F"/>
              </a:solidFill>
              <a:latin typeface="Calibri" pitchFamily="34" charset="0"/>
            </a:endParaRPr>
          </a:p>
        </p:txBody>
      </p:sp>
      <p:sp>
        <p:nvSpPr>
          <p:cNvPr id="7170" name="Rectangle 2"/>
          <p:cNvSpPr>
            <a:spLocks noGrp="1" noChangeArrowheads="1"/>
          </p:cNvSpPr>
          <p:nvPr>
            <p:ph type="title"/>
          </p:nvPr>
        </p:nvSpPr>
        <p:spPr>
          <a:xfrm>
            <a:off x="1981200" y="274638"/>
            <a:ext cx="8229600" cy="850106"/>
          </a:xfrm>
        </p:spPr>
        <p:txBody>
          <a:bodyPr>
            <a:normAutofit fontScale="90000"/>
          </a:bodyPr>
          <a:lstStyle/>
          <a:p>
            <a:pPr>
              <a:defRPr/>
            </a:pPr>
            <a:r>
              <a:rPr lang="nl-NL" b="0" dirty="0">
                <a:solidFill>
                  <a:srgbClr val="11306F"/>
                </a:solidFill>
                <a:effectLst/>
                <a:latin typeface="Calibri" pitchFamily="34" charset="0"/>
                <a:ea typeface="+mn-ea"/>
                <a:cs typeface="+mn-cs"/>
              </a:rPr>
              <a:t>Vindbaarheid algehele notariële volmacht </a:t>
            </a:r>
          </a:p>
        </p:txBody>
      </p:sp>
      <p:pic>
        <p:nvPicPr>
          <p:cNvPr id="2" name="Afbeelding 1" descr="Afbeelding met Lettertype, Graphics, ontwerp&#10;&#10;Automatisch gegenereerde beschrijving">
            <a:extLst>
              <a:ext uri="{FF2B5EF4-FFF2-40B4-BE49-F238E27FC236}">
                <a16:creationId xmlns:a16="http://schemas.microsoft.com/office/drawing/2014/main" id="{BA9CCC9A-652D-6FD6-8E29-C7FA968EB7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5517233"/>
            <a:ext cx="27432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7358174"/>
      </p:ext>
    </p:extLst>
  </p:cSld>
  <p:clrMapOvr>
    <a:masterClrMapping/>
  </p:clrMapOvr>
  <mc:AlternateContent xmlns:mc="http://schemas.openxmlformats.org/markup-compatibility/2006" xmlns:p14="http://schemas.microsoft.com/office/powerpoint/2010/main">
    <mc:Choice Requires="p14">
      <p:transition p14:dur="10">
        <p:blinds/>
      </p:transition>
    </mc:Choice>
    <mc:Fallback xmlns="">
      <p:transition>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dissolv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71">
                                            <p:txEl>
                                              <p:pRg st="2" end="2"/>
                                            </p:txEl>
                                          </p:spTgt>
                                        </p:tgtEl>
                                        <p:attrNameLst>
                                          <p:attrName>style.visibility</p:attrName>
                                        </p:attrNameLst>
                                      </p:cBhvr>
                                      <p:to>
                                        <p:strVal val="visible"/>
                                      </p:to>
                                    </p:set>
                                    <p:animEffect transition="in" filter="dissolve">
                                      <p:cBhvr>
                                        <p:cTn id="12" dur="500"/>
                                        <p:tgtEl>
                                          <p:spTgt spid="71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p:txBody>
          <a:bodyPr>
            <a:normAutofit fontScale="70000" lnSpcReduction="20000"/>
          </a:bodyPr>
          <a:lstStyle/>
          <a:p>
            <a:r>
              <a:rPr lang="nl-NL" sz="3500" dirty="0">
                <a:solidFill>
                  <a:srgbClr val="11306F"/>
                </a:solidFill>
                <a:latin typeface="Calibri" pitchFamily="34" charset="0"/>
              </a:rPr>
              <a:t>Bewind en curatele: </a:t>
            </a:r>
          </a:p>
          <a:p>
            <a:pPr marL="109728" indent="0">
              <a:buNone/>
            </a:pPr>
            <a:r>
              <a:rPr lang="nl-NL" sz="3500" dirty="0">
                <a:solidFill>
                  <a:srgbClr val="11306F"/>
                </a:solidFill>
                <a:latin typeface="Calibri" pitchFamily="34" charset="0"/>
              </a:rPr>
              <a:t>     -- ingeschreven in een openbaar landelijk register</a:t>
            </a:r>
          </a:p>
          <a:p>
            <a:pPr marL="109728" indent="0">
              <a:buNone/>
            </a:pPr>
            <a:r>
              <a:rPr lang="nl-NL" sz="3500" dirty="0">
                <a:solidFill>
                  <a:srgbClr val="11306F"/>
                </a:solidFill>
                <a:latin typeface="Calibri" pitchFamily="34" charset="0"/>
              </a:rPr>
              <a:t>     -- door bewind/curatele is de persoon zelf niet meer </a:t>
            </a:r>
          </a:p>
          <a:p>
            <a:pPr marL="109728" indent="0">
              <a:buNone/>
            </a:pPr>
            <a:r>
              <a:rPr lang="nl-NL" sz="3500" dirty="0">
                <a:solidFill>
                  <a:srgbClr val="11306F"/>
                </a:solidFill>
                <a:latin typeface="Calibri" pitchFamily="34" charset="0"/>
              </a:rPr>
              <a:t>         bevoegd</a:t>
            </a:r>
          </a:p>
          <a:p>
            <a:pPr marL="109728" indent="0">
              <a:buNone/>
            </a:pPr>
            <a:r>
              <a:rPr lang="nl-NL" sz="3500" dirty="0">
                <a:solidFill>
                  <a:srgbClr val="11306F"/>
                </a:solidFill>
                <a:latin typeface="Calibri" pitchFamily="34" charset="0"/>
              </a:rPr>
              <a:t>     -- door inschrijving kenbaar naar buiten toe en </a:t>
            </a:r>
          </a:p>
          <a:p>
            <a:pPr marL="109728" indent="0">
              <a:buNone/>
            </a:pPr>
            <a:r>
              <a:rPr lang="nl-NL" sz="3500" dirty="0">
                <a:solidFill>
                  <a:srgbClr val="11306F"/>
                </a:solidFill>
                <a:latin typeface="Calibri" pitchFamily="34" charset="0"/>
              </a:rPr>
              <a:t>         </a:t>
            </a:r>
            <a:r>
              <a:rPr lang="nl-NL" sz="3500" dirty="0" err="1">
                <a:solidFill>
                  <a:srgbClr val="11306F"/>
                </a:solidFill>
                <a:latin typeface="Calibri" pitchFamily="34" charset="0"/>
              </a:rPr>
              <a:t>derdenwerking</a:t>
            </a:r>
            <a:endParaRPr lang="nl-NL" sz="3500" dirty="0">
              <a:solidFill>
                <a:srgbClr val="11306F"/>
              </a:solidFill>
              <a:latin typeface="Calibri" pitchFamily="34" charset="0"/>
            </a:endParaRPr>
          </a:p>
          <a:p>
            <a:pPr marL="109728" indent="0">
              <a:buNone/>
            </a:pPr>
            <a:endParaRPr lang="nl-NL" sz="3500" dirty="0">
              <a:solidFill>
                <a:srgbClr val="11306F"/>
              </a:solidFill>
              <a:latin typeface="Calibri" pitchFamily="34" charset="0"/>
            </a:endParaRPr>
          </a:p>
          <a:p>
            <a:r>
              <a:rPr lang="nl-NL" sz="3500" dirty="0" err="1">
                <a:solidFill>
                  <a:srgbClr val="11306F"/>
                </a:solidFill>
                <a:latin typeface="Calibri" pitchFamily="34" charset="0"/>
              </a:rPr>
              <a:t>LevensTestament</a:t>
            </a:r>
            <a:r>
              <a:rPr lang="nl-NL" sz="3500" dirty="0">
                <a:solidFill>
                  <a:srgbClr val="11306F"/>
                </a:solidFill>
                <a:latin typeface="Calibri" pitchFamily="34" charset="0"/>
              </a:rPr>
              <a:t> / Algehele Notariële Volmacht:     </a:t>
            </a:r>
          </a:p>
          <a:p>
            <a:pPr marL="109728" indent="0">
              <a:buNone/>
            </a:pPr>
            <a:r>
              <a:rPr lang="nl-NL" sz="3500" dirty="0">
                <a:solidFill>
                  <a:srgbClr val="11306F"/>
                </a:solidFill>
                <a:latin typeface="Calibri" pitchFamily="34" charset="0"/>
              </a:rPr>
              <a:t>     -- volmachtgever is zelf nog steeds formeel bevoegd</a:t>
            </a:r>
          </a:p>
          <a:p>
            <a:pPr marL="109728" indent="0">
              <a:buNone/>
            </a:pPr>
            <a:r>
              <a:rPr lang="nl-NL" sz="3500" dirty="0">
                <a:solidFill>
                  <a:srgbClr val="11306F"/>
                </a:solidFill>
                <a:latin typeface="Calibri" pitchFamily="34" charset="0"/>
              </a:rPr>
              <a:t>     -- geen </a:t>
            </a:r>
            <a:r>
              <a:rPr lang="nl-NL" sz="3500" dirty="0" err="1">
                <a:solidFill>
                  <a:srgbClr val="11306F"/>
                </a:solidFill>
                <a:latin typeface="Calibri" pitchFamily="34" charset="0"/>
              </a:rPr>
              <a:t>derdenbescherming</a:t>
            </a:r>
            <a:r>
              <a:rPr lang="nl-NL" sz="3500" dirty="0">
                <a:solidFill>
                  <a:srgbClr val="11306F"/>
                </a:solidFill>
                <a:latin typeface="Calibri" pitchFamily="34" charset="0"/>
              </a:rPr>
              <a:t> bij derde-te-goeder-trouw</a:t>
            </a:r>
          </a:p>
          <a:p>
            <a:pPr marL="109728" indent="0">
              <a:buNone/>
            </a:pPr>
            <a:r>
              <a:rPr lang="nl-NL" sz="3500" dirty="0">
                <a:solidFill>
                  <a:srgbClr val="11306F"/>
                </a:solidFill>
                <a:latin typeface="Calibri" pitchFamily="34" charset="0"/>
              </a:rPr>
              <a:t>     -- opnemen aan wie de notaris een kopie </a:t>
            </a:r>
            <a:r>
              <a:rPr lang="nl-NL" sz="3500">
                <a:solidFill>
                  <a:srgbClr val="11306F"/>
                </a:solidFill>
                <a:latin typeface="Calibri" pitchFamily="34" charset="0"/>
              </a:rPr>
              <a:t>mag verstrekken</a:t>
            </a:r>
            <a:endParaRPr lang="nl-NL" dirty="0">
              <a:solidFill>
                <a:srgbClr val="11306F"/>
              </a:solidFill>
              <a:latin typeface="Calibri" pitchFamily="34" charset="0"/>
            </a:endParaRPr>
          </a:p>
          <a:p>
            <a:pPr>
              <a:buFontTx/>
              <a:buNone/>
            </a:pPr>
            <a:endParaRPr lang="nl-NL" dirty="0">
              <a:solidFill>
                <a:srgbClr val="11306F"/>
              </a:solidFill>
              <a:latin typeface="Calibri" pitchFamily="34" charset="0"/>
            </a:endParaRPr>
          </a:p>
        </p:txBody>
      </p:sp>
      <p:sp>
        <p:nvSpPr>
          <p:cNvPr id="7170" name="Rectangle 2"/>
          <p:cNvSpPr>
            <a:spLocks noGrp="1" noChangeArrowheads="1"/>
          </p:cNvSpPr>
          <p:nvPr>
            <p:ph type="title"/>
          </p:nvPr>
        </p:nvSpPr>
        <p:spPr>
          <a:xfrm>
            <a:off x="1981200" y="274638"/>
            <a:ext cx="8229600" cy="850106"/>
          </a:xfrm>
        </p:spPr>
        <p:txBody>
          <a:bodyPr>
            <a:normAutofit/>
          </a:bodyPr>
          <a:lstStyle/>
          <a:p>
            <a:pPr>
              <a:defRPr/>
            </a:pPr>
            <a:r>
              <a:rPr lang="nl-NL" b="0" dirty="0">
                <a:solidFill>
                  <a:srgbClr val="11306F"/>
                </a:solidFill>
                <a:effectLst/>
                <a:latin typeface="Calibri" pitchFamily="34" charset="0"/>
                <a:ea typeface="+mn-ea"/>
                <a:cs typeface="+mn-cs"/>
              </a:rPr>
              <a:t>Kenbaarheid / </a:t>
            </a:r>
            <a:r>
              <a:rPr lang="nl-NL" b="0" dirty="0" err="1">
                <a:solidFill>
                  <a:srgbClr val="11306F"/>
                </a:solidFill>
                <a:effectLst/>
                <a:latin typeface="Calibri" pitchFamily="34" charset="0"/>
                <a:ea typeface="+mn-ea"/>
                <a:cs typeface="+mn-cs"/>
              </a:rPr>
              <a:t>Derdenwerking</a:t>
            </a:r>
            <a:endParaRPr lang="nl-NL" b="0" dirty="0">
              <a:solidFill>
                <a:srgbClr val="11306F"/>
              </a:solidFill>
              <a:effectLst/>
              <a:latin typeface="Calibri" pitchFamily="34" charset="0"/>
              <a:ea typeface="+mn-ea"/>
              <a:cs typeface="+mn-cs"/>
            </a:endParaRPr>
          </a:p>
        </p:txBody>
      </p:sp>
      <p:pic>
        <p:nvPicPr>
          <p:cNvPr id="2" name="Afbeelding 1" descr="Afbeelding met Lettertype, Graphics, ontwerp&#10;&#10;Automatisch gegenereerde beschrijving">
            <a:extLst>
              <a:ext uri="{FF2B5EF4-FFF2-40B4-BE49-F238E27FC236}">
                <a16:creationId xmlns:a16="http://schemas.microsoft.com/office/drawing/2014/main" id="{3EC4908B-D017-3861-7159-3819ED1D5A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9525" y="5589241"/>
            <a:ext cx="27432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2636999"/>
      </p:ext>
    </p:extLst>
  </p:cSld>
  <p:clrMapOvr>
    <a:masterClrMapping/>
  </p:clrMapOvr>
  <mc:AlternateContent xmlns:mc="http://schemas.openxmlformats.org/markup-compatibility/2006" xmlns:p14="http://schemas.microsoft.com/office/powerpoint/2010/main">
    <mc:Choice Requires="p14">
      <p:transition p14:dur="10">
        <p:blinds/>
      </p:transition>
    </mc:Choice>
    <mc:Fallback xmlns="">
      <p:transition>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dissolv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dissolv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dissolv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dissolv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dissolv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dissolv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7171">
                                            <p:txEl>
                                              <p:pRg st="7" end="7"/>
                                            </p:txEl>
                                          </p:spTgt>
                                        </p:tgtEl>
                                        <p:attrNameLst>
                                          <p:attrName>style.visibility</p:attrName>
                                        </p:attrNameLst>
                                      </p:cBhvr>
                                      <p:to>
                                        <p:strVal val="visible"/>
                                      </p:to>
                                    </p:set>
                                    <p:animEffect transition="in" filter="dissolve">
                                      <p:cBhvr>
                                        <p:cTn id="37" dur="500"/>
                                        <p:tgtEl>
                                          <p:spTgt spid="7171">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7171">
                                            <p:txEl>
                                              <p:pRg st="8" end="8"/>
                                            </p:txEl>
                                          </p:spTgt>
                                        </p:tgtEl>
                                        <p:attrNameLst>
                                          <p:attrName>style.visibility</p:attrName>
                                        </p:attrNameLst>
                                      </p:cBhvr>
                                      <p:to>
                                        <p:strVal val="visible"/>
                                      </p:to>
                                    </p:set>
                                    <p:animEffect transition="in" filter="dissolve">
                                      <p:cBhvr>
                                        <p:cTn id="42" dur="500"/>
                                        <p:tgtEl>
                                          <p:spTgt spid="7171">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7171">
                                            <p:txEl>
                                              <p:pRg st="9" end="9"/>
                                            </p:txEl>
                                          </p:spTgt>
                                        </p:tgtEl>
                                        <p:attrNameLst>
                                          <p:attrName>style.visibility</p:attrName>
                                        </p:attrNameLst>
                                      </p:cBhvr>
                                      <p:to>
                                        <p:strVal val="visible"/>
                                      </p:to>
                                    </p:set>
                                    <p:animEffect transition="in" filter="dissolve">
                                      <p:cBhvr>
                                        <p:cTn id="47" dur="500"/>
                                        <p:tgtEl>
                                          <p:spTgt spid="7171">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7171">
                                            <p:txEl>
                                              <p:pRg st="10" end="10"/>
                                            </p:txEl>
                                          </p:spTgt>
                                        </p:tgtEl>
                                        <p:attrNameLst>
                                          <p:attrName>style.visibility</p:attrName>
                                        </p:attrNameLst>
                                      </p:cBhvr>
                                      <p:to>
                                        <p:strVal val="visible"/>
                                      </p:to>
                                    </p:set>
                                    <p:animEffect transition="in" filter="dissolve">
                                      <p:cBhvr>
                                        <p:cTn id="52" dur="500"/>
                                        <p:tgtEl>
                                          <p:spTgt spid="717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p:txBody>
          <a:bodyPr/>
          <a:lstStyle/>
          <a:p>
            <a:pPr>
              <a:buFontTx/>
              <a:buNone/>
            </a:pPr>
            <a:r>
              <a:rPr lang="nl-NL" sz="2400" dirty="0">
                <a:solidFill>
                  <a:srgbClr val="11306F"/>
                </a:solidFill>
                <a:latin typeface="Calibri" pitchFamily="34" charset="0"/>
              </a:rPr>
              <a:t>Bewind / Curatele: De Wet wijst de Rechter aan als controlerende instantie.</a:t>
            </a:r>
          </a:p>
          <a:p>
            <a:pPr>
              <a:buFontTx/>
              <a:buNone/>
            </a:pPr>
            <a:r>
              <a:rPr lang="nl-NL" sz="2400" dirty="0">
                <a:solidFill>
                  <a:srgbClr val="11306F"/>
                </a:solidFill>
                <a:latin typeface="Calibri" pitchFamily="34" charset="0"/>
              </a:rPr>
              <a:t>Levenstestament: Zelf invulling aan geven indien dat gewenst is:</a:t>
            </a:r>
          </a:p>
          <a:p>
            <a:pPr>
              <a:buFontTx/>
              <a:buNone/>
            </a:pPr>
            <a:r>
              <a:rPr lang="nl-NL" sz="2400" dirty="0">
                <a:solidFill>
                  <a:srgbClr val="11306F"/>
                </a:solidFill>
                <a:latin typeface="Calibri" pitchFamily="34" charset="0"/>
              </a:rPr>
              <a:t>Variërend van: </a:t>
            </a:r>
          </a:p>
          <a:p>
            <a:pPr>
              <a:buFontTx/>
              <a:buNone/>
            </a:pPr>
            <a:r>
              <a:rPr lang="nl-NL" sz="2400" dirty="0">
                <a:solidFill>
                  <a:srgbClr val="11306F"/>
                </a:solidFill>
                <a:latin typeface="Calibri" pitchFamily="34" charset="0"/>
              </a:rPr>
              <a:t>	géén verantwoording afleggen;  </a:t>
            </a:r>
          </a:p>
          <a:p>
            <a:pPr>
              <a:buFontTx/>
              <a:buNone/>
            </a:pPr>
            <a:r>
              <a:rPr lang="nl-NL" sz="2400" dirty="0">
                <a:solidFill>
                  <a:srgbClr val="11306F"/>
                </a:solidFill>
                <a:latin typeface="Calibri" pitchFamily="34" charset="0"/>
              </a:rPr>
              <a:t>    via overleg-plicht, tot </a:t>
            </a:r>
          </a:p>
          <a:p>
            <a:pPr>
              <a:buFontTx/>
              <a:buNone/>
            </a:pPr>
            <a:r>
              <a:rPr lang="nl-NL" sz="2400" dirty="0">
                <a:solidFill>
                  <a:srgbClr val="11306F"/>
                </a:solidFill>
                <a:latin typeface="Calibri" pitchFamily="34" charset="0"/>
              </a:rPr>
              <a:t>	verantwoordingsplicht. </a:t>
            </a:r>
          </a:p>
          <a:p>
            <a:pPr>
              <a:buFontTx/>
              <a:buNone/>
            </a:pPr>
            <a:r>
              <a:rPr lang="nl-NL" sz="2400" dirty="0">
                <a:solidFill>
                  <a:srgbClr val="11306F"/>
                </a:solidFill>
                <a:latin typeface="Calibri" pitchFamily="34" charset="0"/>
              </a:rPr>
              <a:t>Indien verantwoording</a:t>
            </a:r>
            <a:r>
              <a:rPr lang="nl-NL" sz="2400">
                <a:solidFill>
                  <a:srgbClr val="11306F"/>
                </a:solidFill>
                <a:latin typeface="Calibri" pitchFamily="34" charset="0"/>
              </a:rPr>
              <a:t>: vastleggen </a:t>
            </a:r>
            <a:r>
              <a:rPr lang="nl-NL" sz="2400" dirty="0">
                <a:solidFill>
                  <a:srgbClr val="11306F"/>
                </a:solidFill>
                <a:latin typeface="Calibri" pitchFamily="34" charset="0"/>
              </a:rPr>
              <a:t>aan wie? Volmachtgever danwel </a:t>
            </a:r>
            <a:r>
              <a:rPr lang="nl-NL" sz="2400" dirty="0" err="1">
                <a:solidFill>
                  <a:srgbClr val="11306F"/>
                </a:solidFill>
                <a:latin typeface="Calibri" pitchFamily="34" charset="0"/>
              </a:rPr>
              <a:t>echtgeno</a:t>
            </a:r>
            <a:r>
              <a:rPr lang="nl-NL" sz="2400" dirty="0">
                <a:solidFill>
                  <a:srgbClr val="11306F"/>
                </a:solidFill>
                <a:latin typeface="Calibri" pitchFamily="34" charset="0"/>
              </a:rPr>
              <a:t>(o)t(e)/kinderen?</a:t>
            </a:r>
          </a:p>
        </p:txBody>
      </p:sp>
      <p:sp>
        <p:nvSpPr>
          <p:cNvPr id="7170" name="Rectangle 2"/>
          <p:cNvSpPr>
            <a:spLocks noGrp="1" noChangeArrowheads="1"/>
          </p:cNvSpPr>
          <p:nvPr>
            <p:ph type="title"/>
          </p:nvPr>
        </p:nvSpPr>
        <p:spPr>
          <a:xfrm>
            <a:off x="1981200" y="274638"/>
            <a:ext cx="8229600" cy="850106"/>
          </a:xfrm>
        </p:spPr>
        <p:txBody>
          <a:bodyPr>
            <a:normAutofit/>
          </a:bodyPr>
          <a:lstStyle/>
          <a:p>
            <a:pPr>
              <a:defRPr/>
            </a:pPr>
            <a:r>
              <a:rPr lang="nl-NL" b="0" dirty="0">
                <a:solidFill>
                  <a:srgbClr val="11306F"/>
                </a:solidFill>
                <a:effectLst/>
                <a:latin typeface="Calibri" pitchFamily="34" charset="0"/>
                <a:ea typeface="+mn-ea"/>
                <a:cs typeface="+mn-cs"/>
              </a:rPr>
              <a:t>Toezicht &amp; Controle</a:t>
            </a:r>
          </a:p>
        </p:txBody>
      </p:sp>
      <p:pic>
        <p:nvPicPr>
          <p:cNvPr id="2" name="Afbeelding 1" descr="Afbeelding met Lettertype, Graphics, ontwerp&#10;&#10;Automatisch gegenereerde beschrijving">
            <a:extLst>
              <a:ext uri="{FF2B5EF4-FFF2-40B4-BE49-F238E27FC236}">
                <a16:creationId xmlns:a16="http://schemas.microsoft.com/office/drawing/2014/main" id="{3C205879-6074-2913-BFF2-2E4E22DAAB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4192" y="5589241"/>
            <a:ext cx="27432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8739427"/>
      </p:ext>
    </p:extLst>
  </p:cSld>
  <p:clrMapOvr>
    <a:masterClrMapping/>
  </p:clrMapOvr>
  <mc:AlternateContent xmlns:mc="http://schemas.openxmlformats.org/markup-compatibility/2006" xmlns:p14="http://schemas.microsoft.com/office/powerpoint/2010/main">
    <mc:Choice Requires="p14">
      <p:transition p14:dur="10">
        <p:blinds/>
      </p:transition>
    </mc:Choice>
    <mc:Fallback xmlns="">
      <p:transition>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dissolv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dissolv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dissolv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dissolv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dissolv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dissolv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dissolve">
                                      <p:cBhvr>
                                        <p:cTn id="37" dur="500"/>
                                        <p:tgtEl>
                                          <p:spTgt spid="71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a:extLst>
              <a:ext uri="{FF2B5EF4-FFF2-40B4-BE49-F238E27FC236}">
                <a16:creationId xmlns:a16="http://schemas.microsoft.com/office/drawing/2014/main" id="{4E7B19BE-42F6-D782-0176-D7F58FD4ED07}"/>
              </a:ext>
            </a:extLst>
          </p:cNvPr>
          <p:cNvSpPr>
            <a:spLocks noGrp="1"/>
          </p:cNvSpPr>
          <p:nvPr>
            <p:ph type="ctrTitle"/>
          </p:nvPr>
        </p:nvSpPr>
        <p:spPr/>
        <p:txBody>
          <a:bodyPr/>
          <a:lstStyle/>
          <a:p>
            <a:pPr eaLnBrk="1" hangingPunct="1"/>
            <a:r>
              <a:rPr lang="nl-NL" altLang="nl-NL" dirty="0"/>
              <a:t>Afscheid nemen van het leven</a:t>
            </a:r>
          </a:p>
        </p:txBody>
      </p:sp>
      <p:sp>
        <p:nvSpPr>
          <p:cNvPr id="3" name="Ondertitel 2">
            <a:extLst>
              <a:ext uri="{FF2B5EF4-FFF2-40B4-BE49-F238E27FC236}">
                <a16:creationId xmlns:a16="http://schemas.microsoft.com/office/drawing/2014/main" id="{3E4B4503-E5C9-1EE8-23E7-B11E09A2B6B1}"/>
              </a:ext>
            </a:extLst>
          </p:cNvPr>
          <p:cNvSpPr>
            <a:spLocks noGrp="1"/>
          </p:cNvSpPr>
          <p:nvPr>
            <p:ph type="subTitle" idx="1"/>
          </p:nvPr>
        </p:nvSpPr>
        <p:spPr/>
        <p:txBody>
          <a:bodyPr rtlCol="0">
            <a:normAutofit/>
          </a:bodyPr>
          <a:lstStyle/>
          <a:p>
            <a:pPr>
              <a:defRPr/>
            </a:pPr>
            <a:r>
              <a:rPr lang="nl-NL" dirty="0"/>
              <a:t>Afscheid doet pijn,</a:t>
            </a:r>
          </a:p>
          <a:p>
            <a:pPr>
              <a:defRPr/>
            </a:pPr>
            <a:r>
              <a:rPr lang="nl-NL" dirty="0"/>
              <a:t>Hoe gaan we daarmee om</a:t>
            </a:r>
          </a:p>
        </p:txBody>
      </p:sp>
      <p:pic>
        <p:nvPicPr>
          <p:cNvPr id="6148" name="Afbeelding 3" descr="P1000095.jpg">
            <a:extLst>
              <a:ext uri="{FF2B5EF4-FFF2-40B4-BE49-F238E27FC236}">
                <a16:creationId xmlns:a16="http://schemas.microsoft.com/office/drawing/2014/main" id="{13E6A6F1-9634-6186-1997-724E24CAA880}"/>
              </a:ext>
            </a:extLst>
          </p:cNvPr>
          <p:cNvPicPr>
            <a:picLocks noChangeAspect="1"/>
          </p:cNvPicPr>
          <p:nvPr/>
        </p:nvPicPr>
        <p:blipFill>
          <a:blip r:embed="rId3">
            <a:lum bright="30000" contrast="-30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Tekstvak 4">
            <a:extLst>
              <a:ext uri="{FF2B5EF4-FFF2-40B4-BE49-F238E27FC236}">
                <a16:creationId xmlns:a16="http://schemas.microsoft.com/office/drawing/2014/main" id="{20675DB0-0010-E184-3E2C-413624B7DDD0}"/>
              </a:ext>
            </a:extLst>
          </p:cNvPr>
          <p:cNvSpPr txBox="1">
            <a:spLocks noChangeArrowheads="1"/>
          </p:cNvSpPr>
          <p:nvPr/>
        </p:nvSpPr>
        <p:spPr bwMode="auto">
          <a:xfrm rot="10800000" flipH="1" flipV="1">
            <a:off x="3708400" y="774701"/>
            <a:ext cx="4959350" cy="1755775"/>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nl-NL" dirty="0"/>
              <a:t> Sterven op je eigen manier </a:t>
            </a:r>
          </a:p>
          <a:p>
            <a:pPr eaLnBrk="1" hangingPunct="1">
              <a:defRPr/>
            </a:pPr>
            <a:endParaRPr lang="nl-NL" dirty="0"/>
          </a:p>
          <a:p>
            <a:pPr eaLnBrk="1" hangingPunct="1">
              <a:defRPr/>
            </a:pPr>
            <a:r>
              <a:rPr lang="nl-NL" dirty="0"/>
              <a:t>Onderzoek Stichting STEM.</a:t>
            </a:r>
          </a:p>
          <a:p>
            <a:pPr eaLnBrk="1" hangingPunct="1">
              <a:defRPr/>
            </a:pPr>
            <a:endParaRPr lang="nl-NL" dirty="0"/>
          </a:p>
          <a:p>
            <a:pPr eaLnBrk="1" hangingPunct="1">
              <a:defRPr/>
            </a:pPr>
            <a:r>
              <a:rPr lang="nl-NL" dirty="0"/>
              <a:t>www.stem.nl</a:t>
            </a:r>
          </a:p>
          <a:p>
            <a:pPr eaLnBrk="1" hangingPunct="1">
              <a:defRPr/>
            </a:pPr>
            <a:endParaRPr lang="nl-NL"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p:txBody>
          <a:bodyPr/>
          <a:lstStyle/>
          <a:p>
            <a:pPr>
              <a:buFontTx/>
              <a:buNone/>
            </a:pPr>
            <a:r>
              <a:rPr lang="nl-NL" dirty="0">
                <a:solidFill>
                  <a:srgbClr val="11306F"/>
                </a:solidFill>
                <a:latin typeface="Calibri" pitchFamily="34" charset="0"/>
              </a:rPr>
              <a:t>Bewind / Curatele: De Wet geeft een beloningsmethode / Rechter stelt beloning overeenkomstig LOK.</a:t>
            </a:r>
          </a:p>
          <a:p>
            <a:pPr>
              <a:buFontTx/>
              <a:buNone/>
            </a:pPr>
            <a:endParaRPr lang="nl-NL" dirty="0">
              <a:solidFill>
                <a:srgbClr val="11306F"/>
              </a:solidFill>
              <a:latin typeface="Calibri" pitchFamily="34" charset="0"/>
            </a:endParaRPr>
          </a:p>
          <a:p>
            <a:pPr>
              <a:buFontTx/>
              <a:buNone/>
            </a:pPr>
            <a:r>
              <a:rPr lang="nl-NL" dirty="0">
                <a:solidFill>
                  <a:srgbClr val="11306F"/>
                </a:solidFill>
                <a:latin typeface="Calibri" pitchFamily="34" charset="0"/>
              </a:rPr>
              <a:t>Levenstestament: Zelf invulling aan geven indien dat gewenst is.</a:t>
            </a:r>
          </a:p>
          <a:p>
            <a:pPr>
              <a:buFontTx/>
              <a:buNone/>
            </a:pPr>
            <a:r>
              <a:rPr lang="nl-NL" dirty="0">
                <a:solidFill>
                  <a:srgbClr val="11306F"/>
                </a:solidFill>
                <a:latin typeface="Calibri" pitchFamily="34" charset="0"/>
              </a:rPr>
              <a:t>Naast beloning staat: kostenvergoeding.</a:t>
            </a:r>
          </a:p>
        </p:txBody>
      </p:sp>
      <p:sp>
        <p:nvSpPr>
          <p:cNvPr id="7170" name="Rectangle 2"/>
          <p:cNvSpPr>
            <a:spLocks noGrp="1" noChangeArrowheads="1"/>
          </p:cNvSpPr>
          <p:nvPr>
            <p:ph type="title"/>
          </p:nvPr>
        </p:nvSpPr>
        <p:spPr>
          <a:xfrm>
            <a:off x="1981200" y="274638"/>
            <a:ext cx="8229600" cy="850106"/>
          </a:xfrm>
        </p:spPr>
        <p:txBody>
          <a:bodyPr>
            <a:normAutofit/>
          </a:bodyPr>
          <a:lstStyle/>
          <a:p>
            <a:pPr>
              <a:defRPr/>
            </a:pPr>
            <a:r>
              <a:rPr lang="nl-NL" b="0" dirty="0">
                <a:solidFill>
                  <a:srgbClr val="11306F"/>
                </a:solidFill>
                <a:effectLst/>
                <a:latin typeface="Calibri" pitchFamily="34" charset="0"/>
                <a:ea typeface="+mn-ea"/>
                <a:cs typeface="+mn-cs"/>
              </a:rPr>
              <a:t>Beloning en kostenvergoeding</a:t>
            </a:r>
          </a:p>
        </p:txBody>
      </p:sp>
      <p:pic>
        <p:nvPicPr>
          <p:cNvPr id="2" name="Afbeelding 1" descr="Afbeelding met Lettertype, Graphics, ontwerp&#10;&#10;Automatisch gegenereerde beschrijving">
            <a:extLst>
              <a:ext uri="{FF2B5EF4-FFF2-40B4-BE49-F238E27FC236}">
                <a16:creationId xmlns:a16="http://schemas.microsoft.com/office/drawing/2014/main" id="{7936DA71-4BB7-21CD-8142-1C07243E3F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03564" y="5818813"/>
            <a:ext cx="2239144" cy="1262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5842546"/>
      </p:ext>
    </p:extLst>
  </p:cSld>
  <p:clrMapOvr>
    <a:masterClrMapping/>
  </p:clrMapOvr>
  <mc:AlternateContent xmlns:mc="http://schemas.openxmlformats.org/markup-compatibility/2006" xmlns:p14="http://schemas.microsoft.com/office/powerpoint/2010/main">
    <mc:Choice Requires="p14">
      <p:transition p14:dur="10">
        <p:blinds/>
      </p:transition>
    </mc:Choice>
    <mc:Fallback xmlns="">
      <p:transition>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dissolv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71">
                                            <p:txEl>
                                              <p:pRg st="2" end="2"/>
                                            </p:txEl>
                                          </p:spTgt>
                                        </p:tgtEl>
                                        <p:attrNameLst>
                                          <p:attrName>style.visibility</p:attrName>
                                        </p:attrNameLst>
                                      </p:cBhvr>
                                      <p:to>
                                        <p:strVal val="visible"/>
                                      </p:to>
                                    </p:set>
                                    <p:animEffect transition="in" filter="dissolve">
                                      <p:cBhvr>
                                        <p:cTn id="12" dur="500"/>
                                        <p:tgtEl>
                                          <p:spTgt spid="717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171">
                                            <p:txEl>
                                              <p:pRg st="3" end="3"/>
                                            </p:txEl>
                                          </p:spTgt>
                                        </p:tgtEl>
                                        <p:attrNameLst>
                                          <p:attrName>style.visibility</p:attrName>
                                        </p:attrNameLst>
                                      </p:cBhvr>
                                      <p:to>
                                        <p:strVal val="visible"/>
                                      </p:to>
                                    </p:set>
                                    <p:animEffect transition="in" filter="dissolve">
                                      <p:cBhvr>
                                        <p:cTn id="17" dur="500"/>
                                        <p:tgtEl>
                                          <p:spTgt spid="71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p:txBody>
          <a:bodyPr>
            <a:normAutofit lnSpcReduction="10000"/>
          </a:bodyPr>
          <a:lstStyle/>
          <a:p>
            <a:pPr>
              <a:buFontTx/>
              <a:buNone/>
            </a:pPr>
            <a:r>
              <a:rPr lang="nl-NL" dirty="0" err="1">
                <a:solidFill>
                  <a:srgbClr val="11306F"/>
                </a:solidFill>
                <a:latin typeface="Calibri" pitchFamily="34" charset="0"/>
              </a:rPr>
              <a:t>LevensTestament</a:t>
            </a:r>
            <a:r>
              <a:rPr lang="nl-NL" dirty="0">
                <a:solidFill>
                  <a:srgbClr val="11306F"/>
                </a:solidFill>
                <a:latin typeface="Calibri" pitchFamily="34" charset="0"/>
              </a:rPr>
              <a:t> en Testament goed op elkaar laten aansluiten. Denk aan:</a:t>
            </a:r>
          </a:p>
          <a:p>
            <a:r>
              <a:rPr lang="nl-NL" dirty="0">
                <a:solidFill>
                  <a:srgbClr val="11306F"/>
                </a:solidFill>
                <a:latin typeface="Calibri" pitchFamily="34" charset="0"/>
              </a:rPr>
              <a:t>--	Wie wikkelt de nalatenschap af (als executeur).</a:t>
            </a:r>
          </a:p>
          <a:p>
            <a:r>
              <a:rPr lang="nl-NL" dirty="0">
                <a:solidFill>
                  <a:srgbClr val="11306F"/>
                </a:solidFill>
                <a:latin typeface="Calibri" pitchFamily="34" charset="0"/>
              </a:rPr>
              <a:t>--	Regelingen omtrent de uitvaart.</a:t>
            </a:r>
          </a:p>
          <a:p>
            <a:r>
              <a:rPr lang="nl-NL" dirty="0">
                <a:solidFill>
                  <a:srgbClr val="11306F"/>
                </a:solidFill>
                <a:latin typeface="Calibri" pitchFamily="34" charset="0"/>
              </a:rPr>
              <a:t>--	Bestemming van specifieke bezittingen.</a:t>
            </a:r>
          </a:p>
          <a:p>
            <a:r>
              <a:rPr lang="nl-NL" dirty="0">
                <a:solidFill>
                  <a:srgbClr val="11306F"/>
                </a:solidFill>
                <a:latin typeface="Calibri" pitchFamily="34" charset="0"/>
              </a:rPr>
              <a:t>--	Verdeling van goederen en spullen.</a:t>
            </a:r>
          </a:p>
          <a:p>
            <a:r>
              <a:rPr lang="nl-NL" dirty="0">
                <a:solidFill>
                  <a:srgbClr val="11306F"/>
                </a:solidFill>
                <a:latin typeface="Calibri" pitchFamily="34" charset="0"/>
              </a:rPr>
              <a:t>--	Legaten van spullen of geldbedragen.</a:t>
            </a:r>
          </a:p>
          <a:p>
            <a:r>
              <a:rPr lang="nl-NL" dirty="0">
                <a:solidFill>
                  <a:srgbClr val="11306F"/>
                </a:solidFill>
                <a:latin typeface="Calibri" pitchFamily="34" charset="0"/>
              </a:rPr>
              <a:t>--	Wie verzorgt mijn minderjarige kinderen (voogdij)?</a:t>
            </a:r>
          </a:p>
          <a:p>
            <a:r>
              <a:rPr lang="nl-NL" dirty="0">
                <a:solidFill>
                  <a:srgbClr val="11306F"/>
                </a:solidFill>
                <a:latin typeface="Calibri" pitchFamily="34" charset="0"/>
              </a:rPr>
              <a:t>--	Wat dient er te gebeuren met mijn huisdieren?</a:t>
            </a:r>
          </a:p>
          <a:p>
            <a:pPr>
              <a:buFontTx/>
              <a:buNone/>
            </a:pPr>
            <a:endParaRPr lang="nl-NL" dirty="0">
              <a:solidFill>
                <a:srgbClr val="11306F"/>
              </a:solidFill>
              <a:latin typeface="Calibri" pitchFamily="34" charset="0"/>
            </a:endParaRPr>
          </a:p>
        </p:txBody>
      </p:sp>
      <p:sp>
        <p:nvSpPr>
          <p:cNvPr id="7170" name="Rectangle 2"/>
          <p:cNvSpPr>
            <a:spLocks noGrp="1" noChangeArrowheads="1"/>
          </p:cNvSpPr>
          <p:nvPr>
            <p:ph type="title"/>
          </p:nvPr>
        </p:nvSpPr>
        <p:spPr>
          <a:xfrm>
            <a:off x="1981200" y="274638"/>
            <a:ext cx="8229600" cy="850106"/>
          </a:xfrm>
        </p:spPr>
        <p:txBody>
          <a:bodyPr>
            <a:normAutofit/>
          </a:bodyPr>
          <a:lstStyle/>
          <a:p>
            <a:pPr>
              <a:defRPr/>
            </a:pPr>
            <a:r>
              <a:rPr lang="nl-NL" b="0" dirty="0">
                <a:solidFill>
                  <a:srgbClr val="11306F"/>
                </a:solidFill>
                <a:effectLst/>
                <a:latin typeface="Calibri" pitchFamily="34" charset="0"/>
                <a:ea typeface="+mn-ea"/>
                <a:cs typeface="+mn-cs"/>
              </a:rPr>
              <a:t>Combinatie met Testament</a:t>
            </a:r>
          </a:p>
        </p:txBody>
      </p:sp>
      <p:pic>
        <p:nvPicPr>
          <p:cNvPr id="2" name="Afbeelding 1" descr="Afbeelding met Lettertype, Graphics, ontwerp&#10;&#10;Automatisch gegenereerde beschrijving">
            <a:extLst>
              <a:ext uri="{FF2B5EF4-FFF2-40B4-BE49-F238E27FC236}">
                <a16:creationId xmlns:a16="http://schemas.microsoft.com/office/drawing/2014/main" id="{389377D2-502E-249F-2F9D-E5B936F2C2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00256" y="5733257"/>
            <a:ext cx="2267744" cy="127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4978578"/>
      </p:ext>
    </p:extLst>
  </p:cSld>
  <p:clrMapOvr>
    <a:masterClrMapping/>
  </p:clrMapOvr>
  <mc:AlternateContent xmlns:mc="http://schemas.openxmlformats.org/markup-compatibility/2006" xmlns:p14="http://schemas.microsoft.com/office/powerpoint/2010/main">
    <mc:Choice Requires="p14">
      <p:transition p14:dur="10">
        <p:blinds/>
      </p:transition>
    </mc:Choice>
    <mc:Fallback xmlns="">
      <p:transition>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dissolv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dissolv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dissolv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dissolv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dissolv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dissolv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dissolve">
                                      <p:cBhvr>
                                        <p:cTn id="37" dur="500"/>
                                        <p:tgtEl>
                                          <p:spTgt spid="71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dissolve">
                                      <p:cBhvr>
                                        <p:cTn id="42" dur="500"/>
                                        <p:tgtEl>
                                          <p:spTgt spid="717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p:txBody>
          <a:bodyPr>
            <a:normAutofit/>
          </a:bodyPr>
          <a:lstStyle/>
          <a:p>
            <a:r>
              <a:rPr lang="nl-NL" sz="2500" dirty="0">
                <a:solidFill>
                  <a:srgbClr val="11306F"/>
                </a:solidFill>
                <a:latin typeface="Calibri" panose="020F0502020204030204" pitchFamily="34" charset="0"/>
              </a:rPr>
              <a:t>met een </a:t>
            </a:r>
            <a:r>
              <a:rPr lang="nl-NL" sz="2500" dirty="0" err="1">
                <a:solidFill>
                  <a:srgbClr val="11306F"/>
                </a:solidFill>
                <a:latin typeface="Calibri" pitchFamily="34" charset="0"/>
              </a:rPr>
              <a:t>LevensTestament</a:t>
            </a:r>
            <a:r>
              <a:rPr lang="nl-NL" sz="2500" dirty="0">
                <a:solidFill>
                  <a:srgbClr val="11306F"/>
                </a:solidFill>
                <a:latin typeface="Calibri" pitchFamily="34" charset="0"/>
              </a:rPr>
              <a:t> of Algehele Notariële Volmacht houdt u zélf alle regie.</a:t>
            </a:r>
          </a:p>
          <a:p>
            <a:r>
              <a:rPr lang="nl-NL" sz="2500" dirty="0">
                <a:solidFill>
                  <a:srgbClr val="11306F"/>
                </a:solidFill>
                <a:latin typeface="Calibri" pitchFamily="34" charset="0"/>
              </a:rPr>
              <a:t>voorkomt gedoe, kosten, formaliteiten, inmenging.</a:t>
            </a:r>
          </a:p>
          <a:p>
            <a:r>
              <a:rPr lang="nl-NL" sz="2500" dirty="0">
                <a:solidFill>
                  <a:srgbClr val="11306F"/>
                </a:solidFill>
                <a:latin typeface="Calibri" pitchFamily="34" charset="0"/>
              </a:rPr>
              <a:t>voorkomt dat het vermogen  op slot gaat.</a:t>
            </a:r>
          </a:p>
          <a:p>
            <a:r>
              <a:rPr lang="nl-NL" sz="2500" dirty="0">
                <a:solidFill>
                  <a:srgbClr val="11306F"/>
                </a:solidFill>
                <a:latin typeface="Calibri" pitchFamily="34" charset="0"/>
              </a:rPr>
              <a:t>planningsinstrument</a:t>
            </a:r>
          </a:p>
          <a:p>
            <a:r>
              <a:rPr lang="nl-NL" sz="2500" dirty="0">
                <a:solidFill>
                  <a:srgbClr val="11306F"/>
                </a:solidFill>
                <a:latin typeface="Calibri" pitchFamily="34" charset="0"/>
              </a:rPr>
              <a:t>belangrijk, niet alleen voor ouderen.</a:t>
            </a:r>
          </a:p>
          <a:p>
            <a:pPr marL="109728" indent="0">
              <a:buNone/>
            </a:pPr>
            <a:endParaRPr lang="nl-NL" sz="2500" dirty="0">
              <a:solidFill>
                <a:srgbClr val="11306F"/>
              </a:solidFill>
              <a:latin typeface="Calibri" pitchFamily="34" charset="0"/>
            </a:endParaRPr>
          </a:p>
          <a:p>
            <a:r>
              <a:rPr lang="nl-NL" sz="2500" dirty="0">
                <a:solidFill>
                  <a:srgbClr val="11306F"/>
                </a:solidFill>
                <a:latin typeface="Calibri" pitchFamily="34" charset="0"/>
              </a:rPr>
              <a:t>Landman notariaat heeft een heel scala aan regelingen uitgewerkt en kan specifiek voor uw situatie een regeling uitwerken.</a:t>
            </a:r>
          </a:p>
          <a:p>
            <a:pPr marL="109728" indent="0">
              <a:buNone/>
            </a:pPr>
            <a:endParaRPr lang="nl-NL" sz="2500" dirty="0">
              <a:latin typeface="Calibri" panose="020F0502020204030204" pitchFamily="34" charset="0"/>
            </a:endParaRPr>
          </a:p>
          <a:p>
            <a:pPr>
              <a:buFontTx/>
              <a:buNone/>
            </a:pPr>
            <a:endParaRPr lang="nl-NL" dirty="0">
              <a:solidFill>
                <a:srgbClr val="11306F"/>
              </a:solidFill>
              <a:latin typeface="Calibri" pitchFamily="34" charset="0"/>
            </a:endParaRPr>
          </a:p>
        </p:txBody>
      </p:sp>
      <p:sp>
        <p:nvSpPr>
          <p:cNvPr id="7170" name="Rectangle 2"/>
          <p:cNvSpPr>
            <a:spLocks noGrp="1" noChangeArrowheads="1"/>
          </p:cNvSpPr>
          <p:nvPr>
            <p:ph type="title"/>
          </p:nvPr>
        </p:nvSpPr>
        <p:spPr>
          <a:xfrm>
            <a:off x="1981200" y="274638"/>
            <a:ext cx="8229600" cy="850106"/>
          </a:xfrm>
        </p:spPr>
        <p:txBody>
          <a:bodyPr>
            <a:normAutofit/>
          </a:bodyPr>
          <a:lstStyle/>
          <a:p>
            <a:pPr>
              <a:defRPr/>
            </a:pPr>
            <a:r>
              <a:rPr lang="nl-NL" b="0" dirty="0">
                <a:solidFill>
                  <a:srgbClr val="11306F"/>
                </a:solidFill>
                <a:effectLst/>
                <a:latin typeface="Calibri" pitchFamily="34" charset="0"/>
                <a:ea typeface="+mn-ea"/>
                <a:cs typeface="+mn-cs"/>
              </a:rPr>
              <a:t>Conclusie</a:t>
            </a:r>
          </a:p>
        </p:txBody>
      </p:sp>
      <p:pic>
        <p:nvPicPr>
          <p:cNvPr id="2" name="Afbeelding 1" descr="Afbeelding met Lettertype, Graphics, ontwerp&#10;&#10;Automatisch gegenereerde beschrijving">
            <a:extLst>
              <a:ext uri="{FF2B5EF4-FFF2-40B4-BE49-F238E27FC236}">
                <a16:creationId xmlns:a16="http://schemas.microsoft.com/office/drawing/2014/main" id="{357E9E67-F9AB-D017-7FE5-21038BAF69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7856" y="5437033"/>
            <a:ext cx="27432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0786849"/>
      </p:ext>
    </p:extLst>
  </p:cSld>
  <p:clrMapOvr>
    <a:masterClrMapping/>
  </p:clrMapOvr>
  <mc:AlternateContent xmlns:mc="http://schemas.openxmlformats.org/markup-compatibility/2006" xmlns:p14="http://schemas.microsoft.com/office/powerpoint/2010/main">
    <mc:Choice Requires="p14">
      <p:transition p14:dur="10">
        <p:blinds/>
      </p:transition>
    </mc:Choice>
    <mc:Fallback xmlns="">
      <p:transition>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dissolv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dissolv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dissolv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dissolv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dissolv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171">
                                            <p:txEl>
                                              <p:pRg st="6" end="6"/>
                                            </p:txEl>
                                          </p:spTgt>
                                        </p:tgtEl>
                                        <p:attrNameLst>
                                          <p:attrName>style.visibility</p:attrName>
                                        </p:attrNameLst>
                                      </p:cBhvr>
                                      <p:to>
                                        <p:strVal val="visible"/>
                                      </p:to>
                                    </p:set>
                                    <p:animEffect transition="in" filter="dissolve">
                                      <p:cBhvr>
                                        <p:cTn id="32" dur="500"/>
                                        <p:tgtEl>
                                          <p:spTgt spid="71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Kleurrijkheid, Graphics, creativiteit&#10;&#10;Automatisch gegenereerde beschrijving">
            <a:extLst>
              <a:ext uri="{FF2B5EF4-FFF2-40B4-BE49-F238E27FC236}">
                <a16:creationId xmlns:a16="http://schemas.microsoft.com/office/drawing/2014/main" id="{CD088F34-24A8-1542-077C-88A9219616D9}"/>
              </a:ext>
            </a:extLst>
          </p:cNvPr>
          <p:cNvPicPr>
            <a:picLocks noChangeAspect="1"/>
          </p:cNvPicPr>
          <p:nvPr/>
        </p:nvPicPr>
        <p:blipFill rotWithShape="1">
          <a:blip r:embed="rId2"/>
          <a:srcRect t="2246" r="20438" b="33269"/>
          <a:stretch/>
        </p:blipFill>
        <p:spPr>
          <a:xfrm>
            <a:off x="3730595" y="0"/>
            <a:ext cx="8461405" cy="6858000"/>
          </a:xfrm>
          <a:prstGeom prst="rect">
            <a:avLst/>
          </a:prstGeom>
        </p:spPr>
      </p:pic>
      <p:pic>
        <p:nvPicPr>
          <p:cNvPr id="7" name="Afbeelding 6" descr="Afbeelding met Graphics, grafische vormgeving, schermopname, Kleurrijkheid&#10;&#10;Automatisch gegenereerde beschrijving">
            <a:extLst>
              <a:ext uri="{FF2B5EF4-FFF2-40B4-BE49-F238E27FC236}">
                <a16:creationId xmlns:a16="http://schemas.microsoft.com/office/drawing/2014/main" id="{6A35331B-6D62-8222-7974-1A447E26B19F}"/>
              </a:ext>
            </a:extLst>
          </p:cNvPr>
          <p:cNvPicPr>
            <a:picLocks noChangeAspect="1"/>
          </p:cNvPicPr>
          <p:nvPr/>
        </p:nvPicPr>
        <p:blipFill>
          <a:blip r:embed="rId3"/>
          <a:stretch>
            <a:fillRect/>
          </a:stretch>
        </p:blipFill>
        <p:spPr>
          <a:xfrm>
            <a:off x="632702" y="433795"/>
            <a:ext cx="4485137" cy="2664407"/>
          </a:xfrm>
          <a:prstGeom prst="rect">
            <a:avLst/>
          </a:prstGeom>
        </p:spPr>
      </p:pic>
      <p:sp>
        <p:nvSpPr>
          <p:cNvPr id="9" name="Rechthoek 8">
            <a:extLst>
              <a:ext uri="{FF2B5EF4-FFF2-40B4-BE49-F238E27FC236}">
                <a16:creationId xmlns:a16="http://schemas.microsoft.com/office/drawing/2014/main" id="{F49A092E-F6FB-DF13-31F6-76E34B5001A8}"/>
              </a:ext>
            </a:extLst>
          </p:cNvPr>
          <p:cNvSpPr/>
          <p:nvPr/>
        </p:nvSpPr>
        <p:spPr>
          <a:xfrm>
            <a:off x="0" y="4334933"/>
            <a:ext cx="8982635" cy="1879600"/>
          </a:xfrm>
          <a:prstGeom prst="rect">
            <a:avLst/>
          </a:prstGeom>
          <a:solidFill>
            <a:schemeClr val="bg1">
              <a:alpha val="4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8C1A1E5F-32A5-B462-4B39-F8418ADD25C8}"/>
              </a:ext>
            </a:extLst>
          </p:cNvPr>
          <p:cNvSpPr>
            <a:spLocks noGrp="1"/>
          </p:cNvSpPr>
          <p:nvPr>
            <p:ph type="ctrTitle"/>
          </p:nvPr>
        </p:nvSpPr>
        <p:spPr>
          <a:xfrm>
            <a:off x="351691" y="2032632"/>
            <a:ext cx="11007969" cy="2387600"/>
          </a:xfrm>
        </p:spPr>
        <p:txBody>
          <a:bodyPr>
            <a:normAutofit/>
          </a:bodyPr>
          <a:lstStyle/>
          <a:p>
            <a:pPr algn="l"/>
            <a:r>
              <a:rPr lang="nl-NL" sz="4800" b="1" dirty="0" err="1">
                <a:solidFill>
                  <a:schemeClr val="accent1">
                    <a:lumMod val="50000"/>
                  </a:schemeClr>
                </a:solidFill>
                <a:latin typeface="Calibri" panose="020F0502020204030204" pitchFamily="34" charset="0"/>
                <a:cs typeface="Calibri" panose="020F0502020204030204" pitchFamily="34" charset="0"/>
              </a:rPr>
              <a:t>Annerie</a:t>
            </a:r>
            <a:r>
              <a:rPr lang="nl-NL" sz="4800" b="1" dirty="0">
                <a:solidFill>
                  <a:schemeClr val="accent1">
                    <a:lumMod val="50000"/>
                  </a:schemeClr>
                </a:solidFill>
                <a:latin typeface="Calibri" panose="020F0502020204030204" pitchFamily="34" charset="0"/>
                <a:cs typeface="Calibri" panose="020F0502020204030204" pitchFamily="34" charset="0"/>
              </a:rPr>
              <a:t> Kremer, uitvaartzorg</a:t>
            </a:r>
            <a:br>
              <a:rPr lang="nl-NL" sz="4800" b="1" dirty="0">
                <a:solidFill>
                  <a:schemeClr val="accent1">
                    <a:lumMod val="50000"/>
                  </a:schemeClr>
                </a:solidFill>
                <a:latin typeface="Calibri" panose="020F0502020204030204" pitchFamily="34" charset="0"/>
                <a:cs typeface="Calibri" panose="020F0502020204030204" pitchFamily="34" charset="0"/>
              </a:rPr>
            </a:br>
            <a:endParaRPr lang="nl-NL" sz="4800" b="1" dirty="0">
              <a:solidFill>
                <a:schemeClr val="accent1">
                  <a:lumMod val="50000"/>
                </a:schemeClr>
              </a:solidFill>
              <a:latin typeface="Calibri" panose="020F0502020204030204" pitchFamily="34" charset="0"/>
              <a:cs typeface="Calibri" panose="020F0502020204030204" pitchFamily="34" charset="0"/>
            </a:endParaRPr>
          </a:p>
        </p:txBody>
      </p:sp>
      <p:pic>
        <p:nvPicPr>
          <p:cNvPr id="8" name="Afbeelding 7">
            <a:extLst>
              <a:ext uri="{FF2B5EF4-FFF2-40B4-BE49-F238E27FC236}">
                <a16:creationId xmlns:a16="http://schemas.microsoft.com/office/drawing/2014/main" id="{B4D31015-281D-988C-1854-A646EA5601AA}"/>
              </a:ext>
            </a:extLst>
          </p:cNvPr>
          <p:cNvPicPr>
            <a:picLocks noChangeAspect="1"/>
          </p:cNvPicPr>
          <p:nvPr/>
        </p:nvPicPr>
        <p:blipFill>
          <a:blip r:embed="rId4"/>
          <a:stretch>
            <a:fillRect/>
          </a:stretch>
        </p:blipFill>
        <p:spPr>
          <a:xfrm>
            <a:off x="521230" y="3951964"/>
            <a:ext cx="1509861" cy="2263393"/>
          </a:xfrm>
          <a:prstGeom prst="rect">
            <a:avLst/>
          </a:prstGeom>
        </p:spPr>
      </p:pic>
    </p:spTree>
    <p:extLst>
      <p:ext uri="{BB962C8B-B14F-4D97-AF65-F5344CB8AC3E}">
        <p14:creationId xmlns:p14="http://schemas.microsoft.com/office/powerpoint/2010/main" val="12850585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Kleurrijkheid, Graphics, creativiteit&#10;&#10;Automatisch gegenereerde beschrijving">
            <a:extLst>
              <a:ext uri="{FF2B5EF4-FFF2-40B4-BE49-F238E27FC236}">
                <a16:creationId xmlns:a16="http://schemas.microsoft.com/office/drawing/2014/main" id="{CD088F34-24A8-1542-077C-88A9219616D9}"/>
              </a:ext>
            </a:extLst>
          </p:cNvPr>
          <p:cNvPicPr>
            <a:picLocks noChangeAspect="1"/>
          </p:cNvPicPr>
          <p:nvPr/>
        </p:nvPicPr>
        <p:blipFill rotWithShape="1">
          <a:blip r:embed="rId2"/>
          <a:srcRect t="2246" r="20438" b="33269"/>
          <a:stretch/>
        </p:blipFill>
        <p:spPr>
          <a:xfrm>
            <a:off x="3730595" y="0"/>
            <a:ext cx="8461405" cy="6858000"/>
          </a:xfrm>
          <a:prstGeom prst="rect">
            <a:avLst/>
          </a:prstGeom>
        </p:spPr>
      </p:pic>
      <p:pic>
        <p:nvPicPr>
          <p:cNvPr id="7" name="Afbeelding 6" descr="Afbeelding met Graphics, grafische vormgeving, schermopname, Kleurrijkheid&#10;&#10;Automatisch gegenereerde beschrijving">
            <a:extLst>
              <a:ext uri="{FF2B5EF4-FFF2-40B4-BE49-F238E27FC236}">
                <a16:creationId xmlns:a16="http://schemas.microsoft.com/office/drawing/2014/main" id="{6A35331B-6D62-8222-7974-1A447E26B19F}"/>
              </a:ext>
            </a:extLst>
          </p:cNvPr>
          <p:cNvPicPr>
            <a:picLocks noChangeAspect="1"/>
          </p:cNvPicPr>
          <p:nvPr/>
        </p:nvPicPr>
        <p:blipFill>
          <a:blip r:embed="rId3"/>
          <a:stretch>
            <a:fillRect/>
          </a:stretch>
        </p:blipFill>
        <p:spPr>
          <a:xfrm>
            <a:off x="632702" y="433795"/>
            <a:ext cx="4485137" cy="2664407"/>
          </a:xfrm>
          <a:prstGeom prst="rect">
            <a:avLst/>
          </a:prstGeom>
        </p:spPr>
      </p:pic>
      <p:sp>
        <p:nvSpPr>
          <p:cNvPr id="9" name="Rechthoek 8">
            <a:extLst>
              <a:ext uri="{FF2B5EF4-FFF2-40B4-BE49-F238E27FC236}">
                <a16:creationId xmlns:a16="http://schemas.microsoft.com/office/drawing/2014/main" id="{F49A092E-F6FB-DF13-31F6-76E34B5001A8}"/>
              </a:ext>
            </a:extLst>
          </p:cNvPr>
          <p:cNvSpPr/>
          <p:nvPr/>
        </p:nvSpPr>
        <p:spPr>
          <a:xfrm>
            <a:off x="0" y="4334933"/>
            <a:ext cx="8982635" cy="1879600"/>
          </a:xfrm>
          <a:prstGeom prst="rect">
            <a:avLst/>
          </a:prstGeom>
          <a:solidFill>
            <a:schemeClr val="bg1">
              <a:alpha val="4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8C1A1E5F-32A5-B462-4B39-F8418ADD25C8}"/>
              </a:ext>
            </a:extLst>
          </p:cNvPr>
          <p:cNvSpPr>
            <a:spLocks noGrp="1"/>
          </p:cNvSpPr>
          <p:nvPr>
            <p:ph type="ctrTitle"/>
          </p:nvPr>
        </p:nvSpPr>
        <p:spPr>
          <a:xfrm>
            <a:off x="351691" y="2032632"/>
            <a:ext cx="11007969" cy="2387600"/>
          </a:xfrm>
        </p:spPr>
        <p:txBody>
          <a:bodyPr>
            <a:normAutofit/>
          </a:bodyPr>
          <a:lstStyle/>
          <a:p>
            <a:pPr algn="l"/>
            <a:r>
              <a:rPr lang="nl-NL" sz="4800" b="1" dirty="0">
                <a:solidFill>
                  <a:schemeClr val="accent1">
                    <a:lumMod val="50000"/>
                  </a:schemeClr>
                </a:solidFill>
                <a:latin typeface="Calibri" panose="020F0502020204030204" pitchFamily="34" charset="0"/>
                <a:cs typeface="Calibri" panose="020F0502020204030204" pitchFamily="34" charset="0"/>
              </a:rPr>
              <a:t>Hospice Het Riemkehuis</a:t>
            </a:r>
          </a:p>
        </p:txBody>
      </p:sp>
    </p:spTree>
    <p:extLst>
      <p:ext uri="{BB962C8B-B14F-4D97-AF65-F5344CB8AC3E}">
        <p14:creationId xmlns:p14="http://schemas.microsoft.com/office/powerpoint/2010/main" val="17501401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Kleurrijkheid, Graphics, creativiteit&#10;&#10;Automatisch gegenereerde beschrijving">
            <a:extLst>
              <a:ext uri="{FF2B5EF4-FFF2-40B4-BE49-F238E27FC236}">
                <a16:creationId xmlns:a16="http://schemas.microsoft.com/office/drawing/2014/main" id="{CD088F34-24A8-1542-077C-88A9219616D9}"/>
              </a:ext>
            </a:extLst>
          </p:cNvPr>
          <p:cNvPicPr>
            <a:picLocks noChangeAspect="1"/>
          </p:cNvPicPr>
          <p:nvPr/>
        </p:nvPicPr>
        <p:blipFill rotWithShape="1">
          <a:blip r:embed="rId2"/>
          <a:srcRect t="2246" r="20438" b="33269"/>
          <a:stretch/>
        </p:blipFill>
        <p:spPr>
          <a:xfrm>
            <a:off x="3730595" y="0"/>
            <a:ext cx="8461405" cy="6858000"/>
          </a:xfrm>
          <a:prstGeom prst="rect">
            <a:avLst/>
          </a:prstGeom>
        </p:spPr>
      </p:pic>
      <p:pic>
        <p:nvPicPr>
          <p:cNvPr id="7" name="Afbeelding 6" descr="Afbeelding met Graphics, grafische vormgeving, schermopname, Kleurrijkheid&#10;&#10;Automatisch gegenereerde beschrijving">
            <a:extLst>
              <a:ext uri="{FF2B5EF4-FFF2-40B4-BE49-F238E27FC236}">
                <a16:creationId xmlns:a16="http://schemas.microsoft.com/office/drawing/2014/main" id="{6A35331B-6D62-8222-7974-1A447E26B19F}"/>
              </a:ext>
            </a:extLst>
          </p:cNvPr>
          <p:cNvPicPr>
            <a:picLocks noChangeAspect="1"/>
          </p:cNvPicPr>
          <p:nvPr/>
        </p:nvPicPr>
        <p:blipFill>
          <a:blip r:embed="rId3"/>
          <a:stretch>
            <a:fillRect/>
          </a:stretch>
        </p:blipFill>
        <p:spPr>
          <a:xfrm>
            <a:off x="632702" y="433795"/>
            <a:ext cx="4485137" cy="2664407"/>
          </a:xfrm>
          <a:prstGeom prst="rect">
            <a:avLst/>
          </a:prstGeom>
        </p:spPr>
      </p:pic>
      <p:sp>
        <p:nvSpPr>
          <p:cNvPr id="9" name="Rechthoek 8">
            <a:extLst>
              <a:ext uri="{FF2B5EF4-FFF2-40B4-BE49-F238E27FC236}">
                <a16:creationId xmlns:a16="http://schemas.microsoft.com/office/drawing/2014/main" id="{F49A092E-F6FB-DF13-31F6-76E34B5001A8}"/>
              </a:ext>
            </a:extLst>
          </p:cNvPr>
          <p:cNvSpPr/>
          <p:nvPr/>
        </p:nvSpPr>
        <p:spPr>
          <a:xfrm>
            <a:off x="0" y="4334933"/>
            <a:ext cx="8982635" cy="1879600"/>
          </a:xfrm>
          <a:prstGeom prst="rect">
            <a:avLst/>
          </a:prstGeom>
          <a:solidFill>
            <a:schemeClr val="bg1">
              <a:alpha val="4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8C1A1E5F-32A5-B462-4B39-F8418ADD25C8}"/>
              </a:ext>
            </a:extLst>
          </p:cNvPr>
          <p:cNvSpPr>
            <a:spLocks noGrp="1"/>
          </p:cNvSpPr>
          <p:nvPr>
            <p:ph type="ctrTitle"/>
          </p:nvPr>
        </p:nvSpPr>
        <p:spPr>
          <a:xfrm>
            <a:off x="351691" y="2032632"/>
            <a:ext cx="11007969" cy="2387600"/>
          </a:xfrm>
        </p:spPr>
        <p:txBody>
          <a:bodyPr>
            <a:normAutofit/>
          </a:bodyPr>
          <a:lstStyle/>
          <a:p>
            <a:pPr algn="l"/>
            <a:r>
              <a:rPr lang="nl-NL" sz="4800" b="1" dirty="0">
                <a:solidFill>
                  <a:schemeClr val="accent1">
                    <a:lumMod val="50000"/>
                  </a:schemeClr>
                </a:solidFill>
                <a:latin typeface="Calibri" panose="020F0502020204030204" pitchFamily="34" charset="0"/>
                <a:cs typeface="Calibri" panose="020F0502020204030204" pitchFamily="34" charset="0"/>
              </a:rPr>
              <a:t>Tafelgesprekken met deskundigen</a:t>
            </a:r>
          </a:p>
        </p:txBody>
      </p:sp>
    </p:spTree>
    <p:extLst>
      <p:ext uri="{BB962C8B-B14F-4D97-AF65-F5344CB8AC3E}">
        <p14:creationId xmlns:p14="http://schemas.microsoft.com/office/powerpoint/2010/main" val="3579557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1">
            <a:extLst>
              <a:ext uri="{FF2B5EF4-FFF2-40B4-BE49-F238E27FC236}">
                <a16:creationId xmlns:a16="http://schemas.microsoft.com/office/drawing/2014/main" id="{9FA2233C-3B4C-2202-621F-8B2B821DDF43}"/>
              </a:ext>
            </a:extLst>
          </p:cNvPr>
          <p:cNvSpPr>
            <a:spLocks noGrp="1"/>
          </p:cNvSpPr>
          <p:nvPr>
            <p:ph type="ctrTitle"/>
          </p:nvPr>
        </p:nvSpPr>
        <p:spPr/>
        <p:txBody>
          <a:bodyPr/>
          <a:lstStyle/>
          <a:p>
            <a:pPr eaLnBrk="1" hangingPunct="1"/>
            <a:r>
              <a:rPr lang="nl-NL" altLang="nl-NL" dirty="0"/>
              <a:t>Afscheid nemen van het leven</a:t>
            </a:r>
          </a:p>
        </p:txBody>
      </p:sp>
      <p:sp>
        <p:nvSpPr>
          <p:cNvPr id="3" name="Ondertitel 2">
            <a:extLst>
              <a:ext uri="{FF2B5EF4-FFF2-40B4-BE49-F238E27FC236}">
                <a16:creationId xmlns:a16="http://schemas.microsoft.com/office/drawing/2014/main" id="{88FE7DE6-92BD-C518-703E-18574E766A0D}"/>
              </a:ext>
            </a:extLst>
          </p:cNvPr>
          <p:cNvSpPr>
            <a:spLocks noGrp="1"/>
          </p:cNvSpPr>
          <p:nvPr>
            <p:ph type="subTitle" idx="1"/>
          </p:nvPr>
        </p:nvSpPr>
        <p:spPr/>
        <p:txBody>
          <a:bodyPr rtlCol="0">
            <a:normAutofit/>
          </a:bodyPr>
          <a:lstStyle/>
          <a:p>
            <a:pPr>
              <a:defRPr/>
            </a:pPr>
            <a:r>
              <a:rPr lang="nl-NL" dirty="0"/>
              <a:t>Afscheid doet pijn,</a:t>
            </a:r>
          </a:p>
          <a:p>
            <a:pPr>
              <a:defRPr/>
            </a:pPr>
            <a:r>
              <a:rPr lang="nl-NL" dirty="0"/>
              <a:t>Hoe gaan we daarmee om</a:t>
            </a:r>
          </a:p>
        </p:txBody>
      </p:sp>
      <p:pic>
        <p:nvPicPr>
          <p:cNvPr id="8196" name="Afbeelding 3" descr="P1000095.jpg">
            <a:extLst>
              <a:ext uri="{FF2B5EF4-FFF2-40B4-BE49-F238E27FC236}">
                <a16:creationId xmlns:a16="http://schemas.microsoft.com/office/drawing/2014/main" id="{0EBA4FA4-2E69-6B47-AA81-A12B9BE7BD7E}"/>
              </a:ext>
            </a:extLst>
          </p:cNvPr>
          <p:cNvPicPr>
            <a:picLocks noChangeAspect="1"/>
          </p:cNvPicPr>
          <p:nvPr/>
        </p:nvPicPr>
        <p:blipFill>
          <a:blip r:embed="rId3">
            <a:lum bright="30000" contrast="-40000"/>
            <a:extLst>
              <a:ext uri="{28A0092B-C50C-407E-A947-70E740481C1C}">
                <a14:useLocalDpi xmlns:a14="http://schemas.microsoft.com/office/drawing/2010/main" val="0"/>
              </a:ext>
            </a:extLst>
          </a:blip>
          <a:srcRect/>
          <a:stretch>
            <a:fillRect/>
          </a:stretch>
        </p:blipFill>
        <p:spPr bwMode="auto">
          <a:xfrm>
            <a:off x="1809750" y="-64293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kstvak 4">
            <a:extLst>
              <a:ext uri="{FF2B5EF4-FFF2-40B4-BE49-F238E27FC236}">
                <a16:creationId xmlns:a16="http://schemas.microsoft.com/office/drawing/2014/main" id="{C67DE673-0B0D-3693-6568-0E5E4FDD5B89}"/>
              </a:ext>
            </a:extLst>
          </p:cNvPr>
          <p:cNvSpPr txBox="1">
            <a:spLocks noChangeArrowheads="1"/>
          </p:cNvSpPr>
          <p:nvPr/>
        </p:nvSpPr>
        <p:spPr bwMode="auto">
          <a:xfrm rot="10800000" flipH="1" flipV="1">
            <a:off x="3136900" y="1436688"/>
            <a:ext cx="5530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nl-NL" altLang="nl-NL" sz="1800" dirty="0"/>
          </a:p>
          <a:p>
            <a:pPr eaLnBrk="1" hangingPunct="1">
              <a:spcBef>
                <a:spcPct val="0"/>
              </a:spcBef>
              <a:buFontTx/>
              <a:buNone/>
            </a:pPr>
            <a:endParaRPr lang="nl-NL" altLang="nl-NL" sz="1800" dirty="0"/>
          </a:p>
        </p:txBody>
      </p:sp>
      <p:sp>
        <p:nvSpPr>
          <p:cNvPr id="3078" name="Tekstvak 5">
            <a:extLst>
              <a:ext uri="{FF2B5EF4-FFF2-40B4-BE49-F238E27FC236}">
                <a16:creationId xmlns:a16="http://schemas.microsoft.com/office/drawing/2014/main" id="{B66608C2-60CF-3953-34FD-93823F87ABB6}"/>
              </a:ext>
            </a:extLst>
          </p:cNvPr>
          <p:cNvSpPr txBox="1">
            <a:spLocks noChangeArrowheads="1"/>
          </p:cNvSpPr>
          <p:nvPr/>
        </p:nvSpPr>
        <p:spPr bwMode="auto">
          <a:xfrm>
            <a:off x="5735638" y="-73025"/>
            <a:ext cx="5218112" cy="2584450"/>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nl-NL" sz="2400" dirty="0"/>
              <a:t>Als iemand een verlies moet verwerken of afscheid moet nemen van iets dierbaars, dan voltrekt zich bij een ieder een verwerkingsproces.</a:t>
            </a:r>
          </a:p>
          <a:p>
            <a:pPr eaLnBrk="1" hangingPunct="1">
              <a:defRPr/>
            </a:pPr>
            <a:r>
              <a:rPr lang="nl-NL" sz="2400" dirty="0"/>
              <a:t>Dus ook bij sterven. </a:t>
            </a:r>
          </a:p>
          <a:p>
            <a:pPr eaLnBrk="1" hangingPunct="1">
              <a:defRPr/>
            </a:pPr>
            <a:endParaRPr lang="nl-NL" sz="2400" dirty="0"/>
          </a:p>
          <a:p>
            <a:pPr eaLnBrk="1" hangingPunct="1">
              <a:defRPr/>
            </a:pPr>
            <a:endParaRPr lang="nl-NL"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Kleurrijkheid, Graphics, creativiteit&#10;&#10;Automatisch gegenereerde beschrijving">
            <a:extLst>
              <a:ext uri="{FF2B5EF4-FFF2-40B4-BE49-F238E27FC236}">
                <a16:creationId xmlns:a16="http://schemas.microsoft.com/office/drawing/2014/main" id="{CD088F34-24A8-1542-077C-88A9219616D9}"/>
              </a:ext>
            </a:extLst>
          </p:cNvPr>
          <p:cNvPicPr>
            <a:picLocks noChangeAspect="1"/>
          </p:cNvPicPr>
          <p:nvPr/>
        </p:nvPicPr>
        <p:blipFill rotWithShape="1">
          <a:blip r:embed="rId2">
            <a:alphaModFix amt="24000"/>
          </a:blip>
          <a:srcRect t="2246" r="20438" b="33269"/>
          <a:stretch/>
        </p:blipFill>
        <p:spPr>
          <a:xfrm>
            <a:off x="3730595" y="0"/>
            <a:ext cx="8461405" cy="6858000"/>
          </a:xfrm>
          <a:prstGeom prst="rect">
            <a:avLst/>
          </a:prstGeom>
        </p:spPr>
      </p:pic>
      <p:sp>
        <p:nvSpPr>
          <p:cNvPr id="2" name="Tekstvak 1"/>
          <p:cNvSpPr txBox="1"/>
          <p:nvPr/>
        </p:nvSpPr>
        <p:spPr>
          <a:xfrm>
            <a:off x="1313461" y="2738763"/>
            <a:ext cx="8935908" cy="2616101"/>
          </a:xfrm>
          <a:prstGeom prst="rect">
            <a:avLst/>
          </a:prstGeom>
          <a:noFill/>
        </p:spPr>
        <p:txBody>
          <a:bodyPr wrap="none" rtlCol="0">
            <a:spAutoFit/>
          </a:bodyPr>
          <a:lstStyle/>
          <a:p>
            <a:r>
              <a:rPr lang="nl-NL" sz="2800" b="1" dirty="0">
                <a:solidFill>
                  <a:srgbClr val="00B050"/>
                </a:solidFill>
              </a:rPr>
              <a:t>Verschillen in omgaan bij sterven</a:t>
            </a:r>
          </a:p>
          <a:p>
            <a:pPr marL="457200" indent="-457200">
              <a:buAutoNum type="alphaLcPeriod"/>
            </a:pPr>
            <a:r>
              <a:rPr lang="nl-NL" sz="2000" dirty="0">
                <a:solidFill>
                  <a:srgbClr val="00B050"/>
                </a:solidFill>
              </a:rPr>
              <a:t>taboe, geïnterpreteerd als angst en onmacht</a:t>
            </a:r>
          </a:p>
          <a:p>
            <a:pPr marL="457200" indent="-457200">
              <a:buAutoNum type="alphaLcPeriod"/>
            </a:pPr>
            <a:r>
              <a:rPr lang="nl-NL" sz="2000" dirty="0">
                <a:solidFill>
                  <a:srgbClr val="00B050"/>
                </a:solidFill>
              </a:rPr>
              <a:t>Sociaal sterven, geïnterpreteerd als verbonden met naasten</a:t>
            </a:r>
          </a:p>
          <a:p>
            <a:pPr marL="457200" indent="-457200">
              <a:buAutoNum type="alphaLcPeriod"/>
            </a:pPr>
            <a:r>
              <a:rPr lang="nl-NL" sz="2000" dirty="0">
                <a:solidFill>
                  <a:srgbClr val="00B050"/>
                </a:solidFill>
              </a:rPr>
              <a:t>Praten en denken over de dood, geïnterpreteerd als gewenning en acceptatie</a:t>
            </a:r>
          </a:p>
          <a:p>
            <a:pPr marL="457200" indent="-457200">
              <a:buAutoNum type="alphaLcPeriod"/>
            </a:pPr>
            <a:r>
              <a:rPr lang="nl-NL" sz="2000" dirty="0">
                <a:solidFill>
                  <a:srgbClr val="00B050"/>
                </a:solidFill>
              </a:rPr>
              <a:t>Regie in de laatste levensfase, geïnterpreteerd als autonomie en maakbaarheid</a:t>
            </a:r>
          </a:p>
          <a:p>
            <a:endParaRPr lang="nl-NL" sz="2800" b="1" dirty="0">
              <a:solidFill>
                <a:srgbClr val="00B050"/>
              </a:solidFill>
            </a:endParaRPr>
          </a:p>
          <a:p>
            <a:endParaRPr lang="nl-NL" sz="2800" b="1" dirty="0">
              <a:solidFill>
                <a:srgbClr val="00B050"/>
              </a:solidFill>
            </a:endParaRPr>
          </a:p>
        </p:txBody>
      </p:sp>
      <p:pic>
        <p:nvPicPr>
          <p:cNvPr id="3" name="Tijdelijke aanduiding voor inhoud 3" descr="doodgaan 2.gif">
            <a:extLst>
              <a:ext uri="{FF2B5EF4-FFF2-40B4-BE49-F238E27FC236}">
                <a16:creationId xmlns:a16="http://schemas.microsoft.com/office/drawing/2014/main" id="{1382B7C7-FFE4-8058-EEA5-D94F22A94A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8145625" y="375982"/>
            <a:ext cx="1605029" cy="2221395"/>
          </a:xfrm>
          <a:prstGeom prst="rect">
            <a:avLst/>
          </a:prstGeom>
        </p:spPr>
      </p:pic>
    </p:spTree>
    <p:extLst>
      <p:ext uri="{BB962C8B-B14F-4D97-AF65-F5344CB8AC3E}">
        <p14:creationId xmlns:p14="http://schemas.microsoft.com/office/powerpoint/2010/main" val="807658902"/>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7795</TotalTime>
  <Words>3142</Words>
  <Application>Microsoft Office PowerPoint</Application>
  <PresentationFormat>Breedbeeld</PresentationFormat>
  <Paragraphs>584</Paragraphs>
  <Slides>75</Slides>
  <Notes>49</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75</vt:i4>
      </vt:variant>
    </vt:vector>
  </HeadingPairs>
  <TitlesOfParts>
    <vt:vector size="80" baseType="lpstr">
      <vt:lpstr>Arial</vt:lpstr>
      <vt:lpstr>Calibri</vt:lpstr>
      <vt:lpstr>Calibri Light</vt:lpstr>
      <vt:lpstr>Wingdings</vt:lpstr>
      <vt:lpstr>Kantoorthema</vt:lpstr>
      <vt:lpstr>Thuis sterven? Het kan!</vt:lpstr>
      <vt:lpstr>PowerPoint-presentatie</vt:lpstr>
      <vt:lpstr>Sterven op je eigen manier Dirk van der Wedden</vt:lpstr>
      <vt:lpstr>PowerPoint-presentatie</vt:lpstr>
      <vt:lpstr>PowerPoint-presentatie</vt:lpstr>
      <vt:lpstr>PowerPoint-presentatie</vt:lpstr>
      <vt:lpstr>Afscheid nemen van het leven</vt:lpstr>
      <vt:lpstr>Afscheid nemen van het leven</vt:lpstr>
      <vt:lpstr>PowerPoint-presentatie</vt:lpstr>
      <vt:lpstr>PowerPoint-presentatie</vt:lpstr>
      <vt:lpstr>PowerPoint-presentatie</vt:lpstr>
      <vt:lpstr>PowerPoint-presentatie</vt:lpstr>
      <vt:lpstr>PowerPoint-presentatie</vt:lpstr>
      <vt:lpstr>PowerPoint-presentatie</vt:lpstr>
      <vt:lpstr>PowerPoint-presentatie</vt:lpstr>
      <vt:lpstr>Overzicht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Levenstestament</vt:lpstr>
      <vt:lpstr> Levenstestament</vt:lpstr>
      <vt:lpstr>Algehele Volmacht - Levenstestament</vt:lpstr>
      <vt:lpstr>Oplossing Wet: bewind en curatele</vt:lpstr>
      <vt:lpstr>Oplossing Wet: bewind en curatele</vt:lpstr>
      <vt:lpstr>Nadelen bewind, curatele, mentorschap</vt:lpstr>
      <vt:lpstr>Nadelen bewind, curatele, mentorschap</vt:lpstr>
      <vt:lpstr>Oplossing: Levenstestament</vt:lpstr>
      <vt:lpstr>De vier w’s:  wie, wie , wanneer, waarvoor?</vt:lpstr>
      <vt:lpstr>Door wie?</vt:lpstr>
      <vt:lpstr>Aan wie?</vt:lpstr>
      <vt:lpstr>Wanneer?</vt:lpstr>
      <vt:lpstr>Waarvoor volmacht geven?</vt:lpstr>
      <vt:lpstr>I. Financieel / Administratief</vt:lpstr>
      <vt:lpstr>I. Financieel / Administratief</vt:lpstr>
      <vt:lpstr>I. Financieel / Administratief</vt:lpstr>
      <vt:lpstr>I. Financieel / Administratief</vt:lpstr>
      <vt:lpstr>I. Financieel / Administratief</vt:lpstr>
      <vt:lpstr>I. Financieel / Administratief</vt:lpstr>
      <vt:lpstr>II. Immaterieel</vt:lpstr>
      <vt:lpstr>III. Medisch &amp; Verzorging</vt:lpstr>
      <vt:lpstr>IV. Levensbeëindiging </vt:lpstr>
      <vt:lpstr>Vindbaarheid algehele notariële volmacht </vt:lpstr>
      <vt:lpstr>Kenbaarheid / Derdenwerking</vt:lpstr>
      <vt:lpstr>Toezicht &amp; Controle</vt:lpstr>
      <vt:lpstr>Beloning en kostenvergoeding</vt:lpstr>
      <vt:lpstr>Combinatie met Testament</vt:lpstr>
      <vt:lpstr>Conclusie</vt:lpstr>
      <vt:lpstr>Annerie Kremer, uitvaartzorg </vt:lpstr>
      <vt:lpstr>Hospice Het Riemkehuis</vt:lpstr>
      <vt:lpstr>Tafelgesprekken met deskundigen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Bert van der Stelt</dc:creator>
  <cp:lastModifiedBy>M. Slomp-Dekkers</cp:lastModifiedBy>
  <cp:revision>18</cp:revision>
  <cp:lastPrinted>2023-10-11T14:47:31Z</cp:lastPrinted>
  <dcterms:created xsi:type="dcterms:W3CDTF">2023-09-21T13:33:46Z</dcterms:created>
  <dcterms:modified xsi:type="dcterms:W3CDTF">2024-10-16T15:01:06Z</dcterms:modified>
</cp:coreProperties>
</file>